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sldIdLst>
    <p:sldId id="256" r:id="rId2"/>
    <p:sldId id="266" r:id="rId3"/>
    <p:sldId id="294" r:id="rId4"/>
    <p:sldId id="267" r:id="rId5"/>
    <p:sldId id="268" r:id="rId6"/>
    <p:sldId id="293" r:id="rId7"/>
    <p:sldId id="269" r:id="rId8"/>
    <p:sldId id="257" r:id="rId9"/>
    <p:sldId id="258" r:id="rId10"/>
    <p:sldId id="259" r:id="rId11"/>
    <p:sldId id="295" r:id="rId12"/>
    <p:sldId id="260" r:id="rId13"/>
    <p:sldId id="261" r:id="rId14"/>
    <p:sldId id="262" r:id="rId15"/>
    <p:sldId id="296" r:id="rId16"/>
    <p:sldId id="263" r:id="rId17"/>
    <p:sldId id="264" r:id="rId18"/>
    <p:sldId id="265" r:id="rId19"/>
    <p:sldId id="297" r:id="rId20"/>
    <p:sldId id="271" r:id="rId21"/>
    <p:sldId id="281" r:id="rId22"/>
    <p:sldId id="282" r:id="rId23"/>
    <p:sldId id="298" r:id="rId24"/>
    <p:sldId id="283" r:id="rId25"/>
    <p:sldId id="284" r:id="rId26"/>
    <p:sldId id="285" r:id="rId27"/>
    <p:sldId id="299" r:id="rId28"/>
    <p:sldId id="286" r:id="rId29"/>
    <p:sldId id="287" r:id="rId30"/>
    <p:sldId id="288" r:id="rId31"/>
    <p:sldId id="289" r:id="rId32"/>
    <p:sldId id="280" r:id="rId33"/>
    <p:sldId id="302" r:id="rId34"/>
    <p:sldId id="273" r:id="rId35"/>
    <p:sldId id="300" r:id="rId36"/>
    <p:sldId id="274" r:id="rId37"/>
    <p:sldId id="272" r:id="rId38"/>
    <p:sldId id="275" r:id="rId39"/>
    <p:sldId id="276" r:id="rId40"/>
    <p:sldId id="301" r:id="rId41"/>
    <p:sldId id="277" r:id="rId42"/>
    <p:sldId id="278" r:id="rId43"/>
    <p:sldId id="279" r:id="rId44"/>
    <p:sldId id="290" r:id="rId45"/>
    <p:sldId id="303" r:id="rId46"/>
    <p:sldId id="291" r:id="rId47"/>
    <p:sldId id="292"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4D071DE2-2388-44FF-A65C-C970F6B87499}" type="datetimeFigureOut">
              <a:rPr lang="tr-TR" smtClean="0"/>
              <a:t>14.11.2018</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EF766FF-0246-4D16-B18C-83AB791BBAF3}" type="slidenum">
              <a:rPr lang="tr-TR" smtClean="0"/>
              <a:t>‹#›</a:t>
            </a:fld>
            <a:endParaRPr lang="tr-TR"/>
          </a:p>
        </p:txBody>
      </p:sp>
    </p:spTree>
    <p:extLst>
      <p:ext uri="{BB962C8B-B14F-4D97-AF65-F5344CB8AC3E}">
        <p14:creationId xmlns:p14="http://schemas.microsoft.com/office/powerpoint/2010/main" val="3213149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D071DE2-2388-44FF-A65C-C970F6B87499}" type="datetimeFigureOut">
              <a:rPr lang="tr-TR" smtClean="0"/>
              <a:t>14.11.2018</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EF766FF-0246-4D16-B18C-83AB791BBAF3}" type="slidenum">
              <a:rPr lang="tr-TR" smtClean="0"/>
              <a:t>‹#›</a:t>
            </a:fld>
            <a:endParaRPr lang="tr-TR"/>
          </a:p>
        </p:txBody>
      </p:sp>
    </p:spTree>
    <p:extLst>
      <p:ext uri="{BB962C8B-B14F-4D97-AF65-F5344CB8AC3E}">
        <p14:creationId xmlns:p14="http://schemas.microsoft.com/office/powerpoint/2010/main" val="2684802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D071DE2-2388-44FF-A65C-C970F6B87499}" type="datetimeFigureOut">
              <a:rPr lang="tr-TR" smtClean="0"/>
              <a:t>14.11.2018</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EF766FF-0246-4D16-B18C-83AB791BBAF3}"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88977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4D071DE2-2388-44FF-A65C-C970F6B87499}" type="datetimeFigureOut">
              <a:rPr lang="tr-TR" smtClean="0"/>
              <a:t>14.11.2018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EF766FF-0246-4D16-B18C-83AB791BBAF3}" type="slidenum">
              <a:rPr lang="tr-TR" smtClean="0"/>
              <a:t>‹#›</a:t>
            </a:fld>
            <a:endParaRPr lang="tr-TR"/>
          </a:p>
        </p:txBody>
      </p:sp>
    </p:spTree>
    <p:extLst>
      <p:ext uri="{BB962C8B-B14F-4D97-AF65-F5344CB8AC3E}">
        <p14:creationId xmlns:p14="http://schemas.microsoft.com/office/powerpoint/2010/main" val="3273992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4D071DE2-2388-44FF-A65C-C970F6B87499}" type="datetimeFigureOut">
              <a:rPr lang="tr-TR" smtClean="0"/>
              <a:t>14.11.2018</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EF766FF-0246-4D16-B18C-83AB791BBAF3}"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2094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4D071DE2-2388-44FF-A65C-C970F6B87499}" type="datetimeFigureOut">
              <a:rPr lang="tr-TR" smtClean="0"/>
              <a:t>14.11.2018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EF766FF-0246-4D16-B18C-83AB791BBAF3}" type="slidenum">
              <a:rPr lang="tr-TR" smtClean="0"/>
              <a:t>‹#›</a:t>
            </a:fld>
            <a:endParaRPr lang="tr-TR"/>
          </a:p>
        </p:txBody>
      </p:sp>
    </p:spTree>
    <p:extLst>
      <p:ext uri="{BB962C8B-B14F-4D97-AF65-F5344CB8AC3E}">
        <p14:creationId xmlns:p14="http://schemas.microsoft.com/office/powerpoint/2010/main" val="3331538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D071DE2-2388-44FF-A65C-C970F6B87499}" type="datetimeFigureOut">
              <a:rPr lang="tr-TR" smtClean="0"/>
              <a:t>14.11.2018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EF766FF-0246-4D16-B18C-83AB791BBAF3}" type="slidenum">
              <a:rPr lang="tr-TR" smtClean="0"/>
              <a:t>‹#›</a:t>
            </a:fld>
            <a:endParaRPr lang="tr-TR"/>
          </a:p>
        </p:txBody>
      </p:sp>
    </p:spTree>
    <p:extLst>
      <p:ext uri="{BB962C8B-B14F-4D97-AF65-F5344CB8AC3E}">
        <p14:creationId xmlns:p14="http://schemas.microsoft.com/office/powerpoint/2010/main" val="894598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D071DE2-2388-44FF-A65C-C970F6B87499}" type="datetimeFigureOut">
              <a:rPr lang="tr-TR" smtClean="0"/>
              <a:t>14.11.2018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EF766FF-0246-4D16-B18C-83AB791BBAF3}" type="slidenum">
              <a:rPr lang="tr-TR" smtClean="0"/>
              <a:t>‹#›</a:t>
            </a:fld>
            <a:endParaRPr lang="tr-TR"/>
          </a:p>
        </p:txBody>
      </p:sp>
    </p:spTree>
    <p:extLst>
      <p:ext uri="{BB962C8B-B14F-4D97-AF65-F5344CB8AC3E}">
        <p14:creationId xmlns:p14="http://schemas.microsoft.com/office/powerpoint/2010/main" val="1587194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D071DE2-2388-44FF-A65C-C970F6B87499}" type="datetimeFigureOut">
              <a:rPr lang="tr-TR" smtClean="0"/>
              <a:t>14.11.2018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EF766FF-0246-4D16-B18C-83AB791BBAF3}" type="slidenum">
              <a:rPr lang="tr-TR" smtClean="0"/>
              <a:t>‹#›</a:t>
            </a:fld>
            <a:endParaRPr lang="tr-TR"/>
          </a:p>
        </p:txBody>
      </p:sp>
    </p:spTree>
    <p:extLst>
      <p:ext uri="{BB962C8B-B14F-4D97-AF65-F5344CB8AC3E}">
        <p14:creationId xmlns:p14="http://schemas.microsoft.com/office/powerpoint/2010/main" val="841228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D071DE2-2388-44FF-A65C-C970F6B87499}" type="datetimeFigureOut">
              <a:rPr lang="tr-TR" smtClean="0"/>
              <a:t>14.11.2018</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EF766FF-0246-4D16-B18C-83AB791BBAF3}" type="slidenum">
              <a:rPr lang="tr-TR" smtClean="0"/>
              <a:t>‹#›</a:t>
            </a:fld>
            <a:endParaRPr lang="tr-TR"/>
          </a:p>
        </p:txBody>
      </p:sp>
    </p:spTree>
    <p:extLst>
      <p:ext uri="{BB962C8B-B14F-4D97-AF65-F5344CB8AC3E}">
        <p14:creationId xmlns:p14="http://schemas.microsoft.com/office/powerpoint/2010/main" val="2181000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D071DE2-2388-44FF-A65C-C970F6B87499}" type="datetimeFigureOut">
              <a:rPr lang="tr-TR" smtClean="0"/>
              <a:t>14.11.2018</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EF766FF-0246-4D16-B18C-83AB791BBAF3}" type="slidenum">
              <a:rPr lang="tr-TR" smtClean="0"/>
              <a:t>‹#›</a:t>
            </a:fld>
            <a:endParaRPr lang="tr-TR"/>
          </a:p>
        </p:txBody>
      </p:sp>
    </p:spTree>
    <p:extLst>
      <p:ext uri="{BB962C8B-B14F-4D97-AF65-F5344CB8AC3E}">
        <p14:creationId xmlns:p14="http://schemas.microsoft.com/office/powerpoint/2010/main" val="331711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D071DE2-2388-44FF-A65C-C970F6B87499}" type="datetimeFigureOut">
              <a:rPr lang="tr-TR" smtClean="0"/>
              <a:t>14.11.2018</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EF766FF-0246-4D16-B18C-83AB791BBAF3}" type="slidenum">
              <a:rPr lang="tr-TR" smtClean="0"/>
              <a:t>‹#›</a:t>
            </a:fld>
            <a:endParaRPr lang="tr-TR"/>
          </a:p>
        </p:txBody>
      </p:sp>
    </p:spTree>
    <p:extLst>
      <p:ext uri="{BB962C8B-B14F-4D97-AF65-F5344CB8AC3E}">
        <p14:creationId xmlns:p14="http://schemas.microsoft.com/office/powerpoint/2010/main" val="4215313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D071DE2-2388-44FF-A65C-C970F6B87499}" type="datetimeFigureOut">
              <a:rPr lang="tr-TR" smtClean="0"/>
              <a:t>14.11.2018</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EF766FF-0246-4D16-B18C-83AB791BBAF3}" type="slidenum">
              <a:rPr lang="tr-TR" smtClean="0"/>
              <a:t>‹#›</a:t>
            </a:fld>
            <a:endParaRPr lang="tr-TR"/>
          </a:p>
        </p:txBody>
      </p:sp>
    </p:spTree>
    <p:extLst>
      <p:ext uri="{BB962C8B-B14F-4D97-AF65-F5344CB8AC3E}">
        <p14:creationId xmlns:p14="http://schemas.microsoft.com/office/powerpoint/2010/main" val="1630568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71DE2-2388-44FF-A65C-C970F6B87499}" type="datetimeFigureOut">
              <a:rPr lang="tr-TR" smtClean="0"/>
              <a:t>14.11.2018</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EF766FF-0246-4D16-B18C-83AB791BBAF3}" type="slidenum">
              <a:rPr lang="tr-TR" smtClean="0"/>
              <a:t>‹#›</a:t>
            </a:fld>
            <a:endParaRPr lang="tr-TR"/>
          </a:p>
        </p:txBody>
      </p:sp>
    </p:spTree>
    <p:extLst>
      <p:ext uri="{BB962C8B-B14F-4D97-AF65-F5344CB8AC3E}">
        <p14:creationId xmlns:p14="http://schemas.microsoft.com/office/powerpoint/2010/main" val="198224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D071DE2-2388-44FF-A65C-C970F6B87499}" type="datetimeFigureOut">
              <a:rPr lang="tr-TR" smtClean="0"/>
              <a:t>14.11.2018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EF766FF-0246-4D16-B18C-83AB791BBAF3}" type="slidenum">
              <a:rPr lang="tr-TR" smtClean="0"/>
              <a:t>‹#›</a:t>
            </a:fld>
            <a:endParaRPr lang="tr-TR"/>
          </a:p>
        </p:txBody>
      </p:sp>
    </p:spTree>
    <p:extLst>
      <p:ext uri="{BB962C8B-B14F-4D97-AF65-F5344CB8AC3E}">
        <p14:creationId xmlns:p14="http://schemas.microsoft.com/office/powerpoint/2010/main" val="3005293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D071DE2-2388-44FF-A65C-C970F6B87499}" type="datetimeFigureOut">
              <a:rPr lang="tr-TR" smtClean="0"/>
              <a:t>14.11.2018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EF766FF-0246-4D16-B18C-83AB791BBAF3}" type="slidenum">
              <a:rPr lang="tr-TR" smtClean="0"/>
              <a:t>‹#›</a:t>
            </a:fld>
            <a:endParaRPr lang="tr-TR"/>
          </a:p>
        </p:txBody>
      </p:sp>
    </p:spTree>
    <p:extLst>
      <p:ext uri="{BB962C8B-B14F-4D97-AF65-F5344CB8AC3E}">
        <p14:creationId xmlns:p14="http://schemas.microsoft.com/office/powerpoint/2010/main" val="2139393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D071DE2-2388-44FF-A65C-C970F6B87499}" type="datetimeFigureOut">
              <a:rPr lang="tr-TR" smtClean="0"/>
              <a:t>14.11.2018</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EF766FF-0246-4D16-B18C-83AB791BBAF3}" type="slidenum">
              <a:rPr lang="tr-TR" smtClean="0"/>
              <a:t>‹#›</a:t>
            </a:fld>
            <a:endParaRPr lang="tr-TR"/>
          </a:p>
        </p:txBody>
      </p:sp>
    </p:spTree>
    <p:extLst>
      <p:ext uri="{BB962C8B-B14F-4D97-AF65-F5344CB8AC3E}">
        <p14:creationId xmlns:p14="http://schemas.microsoft.com/office/powerpoint/2010/main" val="2439432156"/>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r>
              <a:rPr lang="tr-TR" sz="4000" dirty="0" smtClean="0">
                <a:latin typeface="Times New Roman" panose="02020603050405020304" pitchFamily="18" charset="0"/>
                <a:cs typeface="Times New Roman" panose="02020603050405020304" pitchFamily="18" charset="0"/>
              </a:rPr>
              <a:t>ÇOCUĞUN OKULA UYUMUNUN DESTEKLENMESİ</a:t>
            </a:r>
            <a:endParaRPr lang="tr-TR" sz="4000"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p:txBody>
          <a:bodyPr>
            <a:normAutofit fontScale="77500" lnSpcReduction="20000"/>
          </a:bodyPr>
          <a:lstStyle/>
          <a:p>
            <a:r>
              <a:rPr lang="tr-TR" sz="3200" dirty="0" smtClean="0">
                <a:latin typeface="Times New Roman" panose="02020603050405020304" pitchFamily="18" charset="0"/>
                <a:cs typeface="Times New Roman" panose="02020603050405020304" pitchFamily="18" charset="0"/>
              </a:rPr>
              <a:t>Çocuğun Sorumluluk Bilinci Kazanması</a:t>
            </a:r>
          </a:p>
          <a:p>
            <a:r>
              <a:rPr lang="tr-TR" sz="3200" dirty="0" smtClean="0">
                <a:latin typeface="Times New Roman" panose="02020603050405020304" pitchFamily="18" charset="0"/>
                <a:cs typeface="Times New Roman" panose="02020603050405020304" pitchFamily="18" charset="0"/>
              </a:rPr>
              <a:t>3-6 Yaş Dönemindeki Temel Uyku-Yemek </a:t>
            </a:r>
            <a:r>
              <a:rPr lang="tr-TR" sz="3200" dirty="0">
                <a:latin typeface="Times New Roman" panose="02020603050405020304" pitchFamily="18" charset="0"/>
                <a:cs typeface="Times New Roman" panose="02020603050405020304" pitchFamily="18" charset="0"/>
              </a:rPr>
              <a:t>Y</a:t>
            </a:r>
            <a:r>
              <a:rPr lang="tr-TR" sz="3200" dirty="0" smtClean="0">
                <a:latin typeface="Times New Roman" panose="02020603050405020304" pitchFamily="18" charset="0"/>
                <a:cs typeface="Times New Roman" panose="02020603050405020304" pitchFamily="18" charset="0"/>
              </a:rPr>
              <a:t>eme-Tuvalet Eğitimi</a:t>
            </a: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0119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401782"/>
            <a:ext cx="8915400" cy="5509440"/>
          </a:xfrm>
        </p:spPr>
        <p:txBody>
          <a:bodyPr>
            <a:normAutofit/>
          </a:bodyPr>
          <a:lstStyle/>
          <a:p>
            <a:pPr algn="just"/>
            <a:r>
              <a:rPr lang="tr-TR" sz="2800" dirty="0">
                <a:latin typeface="Times New Roman" panose="02020603050405020304" pitchFamily="18" charset="0"/>
                <a:cs typeface="Times New Roman" panose="02020603050405020304" pitchFamily="18" charset="0"/>
              </a:rPr>
              <a:t>Örneğin; kendi kendine yemek yiyebilen veya giyinebilen bir çocuğu yedirmek veya giydirmek, çocuğa “Sen yapamıyorsun veya doğru yapamıyorsun.” mesajının gitmesine, çocuğun bir beceriyi tam anlamıyla sergilemesine fırsat vermemek kendine olan </a:t>
            </a:r>
            <a:r>
              <a:rPr lang="tr-TR" sz="2800" dirty="0" smtClean="0">
                <a:latin typeface="Times New Roman" panose="02020603050405020304" pitchFamily="18" charset="0"/>
                <a:cs typeface="Times New Roman" panose="02020603050405020304" pitchFamily="18" charset="0"/>
              </a:rPr>
              <a:t>güvenini    sorgulamasına ve anne-babasının </a:t>
            </a:r>
            <a:r>
              <a:rPr lang="tr-TR" sz="2800" dirty="0">
                <a:latin typeface="Times New Roman" panose="02020603050405020304" pitchFamily="18" charset="0"/>
                <a:cs typeface="Times New Roman" panose="02020603050405020304" pitchFamily="18" charset="0"/>
              </a:rPr>
              <a:t>kendisine güvenmediğini, o nedenle yapabildiği halde yapmasına izin vermediklerini düşünerek hayal kırıklığına uğramasına neden olabilir. Bu nedenle yaş ve beceri düzeyine uygun sorumluluklar vererek çocuklarınızın sorumluluk gelişimi ve otokontrol kazanımına destek olmalısınız.</a:t>
            </a:r>
          </a:p>
        </p:txBody>
      </p:sp>
    </p:spTree>
    <p:extLst>
      <p:ext uri="{BB962C8B-B14F-4D97-AF65-F5344CB8AC3E}">
        <p14:creationId xmlns:p14="http://schemas.microsoft.com/office/powerpoint/2010/main" val="3957635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368520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429491"/>
            <a:ext cx="8915400" cy="5481731"/>
          </a:xfrm>
        </p:spPr>
        <p:txBody>
          <a:bodyPr/>
          <a:lstStyle/>
          <a:p>
            <a:pPr algn="just"/>
            <a:r>
              <a:rPr lang="tr-TR" sz="2800" dirty="0">
                <a:latin typeface="Times New Roman" panose="02020603050405020304" pitchFamily="18" charset="0"/>
                <a:cs typeface="Times New Roman" panose="02020603050405020304" pitchFamily="18" charset="0"/>
              </a:rPr>
              <a:t>Örneğin; 2 yaşındaki bir çocuktan dağıttığı tüm odayı toplamasını beklemek uygun bir sorumluluk değildir. Bunun yerine dağıttığı oyuncakları sepetlerine basket atarak toplamasını beklemek, yaş ve beceri gelişim düzeyine uygun bir sorumluluktur. Bu noktada anne-babaya düşen görev; çocuğunuz toplamaya başladığında ve toplarken onu yaptığı işe motive ve teşvik etmek, görevini tamamladığında da başarma duygusunu tatması için onu sözel olarak ödüllendirmektir.</a:t>
            </a:r>
          </a:p>
          <a:p>
            <a:endParaRPr lang="tr-TR" dirty="0"/>
          </a:p>
        </p:txBody>
      </p:sp>
    </p:spTree>
    <p:extLst>
      <p:ext uri="{BB962C8B-B14F-4D97-AF65-F5344CB8AC3E}">
        <p14:creationId xmlns:p14="http://schemas.microsoft.com/office/powerpoint/2010/main" val="119184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346364"/>
            <a:ext cx="8915400" cy="5860472"/>
          </a:xfrm>
        </p:spPr>
        <p:txBody>
          <a:bodyPr>
            <a:noAutofit/>
          </a:bodyPr>
          <a:lstStyle/>
          <a:p>
            <a:pPr algn="just"/>
            <a:r>
              <a:rPr lang="tr-TR" sz="2000" b="1" dirty="0">
                <a:latin typeface="Times New Roman" panose="02020603050405020304" pitchFamily="18" charset="0"/>
                <a:cs typeface="Times New Roman" panose="02020603050405020304" pitchFamily="18" charset="0"/>
              </a:rPr>
              <a:t>Sorumluk kazanımı hemen olmaz</a:t>
            </a:r>
            <a:endParaRPr lang="tr-TR" sz="2000" dirty="0">
              <a:latin typeface="Times New Roman" panose="02020603050405020304" pitchFamily="18" charset="0"/>
              <a:cs typeface="Times New Roman" panose="02020603050405020304" pitchFamily="18" charset="0"/>
            </a:endParaRPr>
          </a:p>
          <a:p>
            <a:pPr algn="just"/>
            <a:r>
              <a:rPr lang="tr-TR" sz="2000" dirty="0">
                <a:latin typeface="Times New Roman" panose="02020603050405020304" pitchFamily="18" charset="0"/>
                <a:cs typeface="Times New Roman" panose="02020603050405020304" pitchFamily="18" charset="0"/>
              </a:rPr>
              <a:t>Sorumluluk becerisinin gelişiminde unutulmaması gereken; sorumluluk kazanımının bir anda olmayacağı, uzun ve sağlam adımlarla ilerlenmesi gereken bir kazanım olduğudur. Bir beceriyi ne kadar çok pratik etme şansınız olursa, o alanda kendinizi o kadar çok geliştirebilirsiniz. Bu nedenle yemeğini kendisi yiyebilen, üzerini kendisi giyebilen çocuğunuzun bunları yapmasına fırsat vermek, her yaptığında bu davranışı beğendiğinizi sözel pekiştirenlerle fark ettirmek (“Süper, yemeğini kendin yedin, harikasın.” gibi) ve çocuğunuzu bu becerileri sergilemesi için teşvik etmek çok önemlidir. Çocuklar, başardıklarını ve çevreden takdir gördüklerini fark ettikçe kendilerine olan güven düzeylerinde artış görülür. Çocukluğun ilk yıllarında çevredeki yetişkinler tarafından beğenilmek ve onlardan onay almak önemliyken, ilerleyen yıllarda otokontrol becerisinin de gelişimi ile birlikte, görev ve sorumlulukları başarmak çocuklar için daha anlamlı ve önemli bir hale gelmekte ve sorumluluk bilinci artarak içselleştirilmektedir. </a:t>
            </a:r>
          </a:p>
        </p:txBody>
      </p:sp>
    </p:spTree>
    <p:extLst>
      <p:ext uri="{BB962C8B-B14F-4D97-AF65-F5344CB8AC3E}">
        <p14:creationId xmlns:p14="http://schemas.microsoft.com/office/powerpoint/2010/main" val="4281109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304800"/>
            <a:ext cx="8915400" cy="5606422"/>
          </a:xfrm>
        </p:spPr>
        <p:txBody>
          <a:bodyPr>
            <a:normAutofit/>
          </a:bodyPr>
          <a:lstStyle/>
          <a:p>
            <a:pPr algn="just"/>
            <a:r>
              <a:rPr lang="tr-TR" sz="2400" dirty="0">
                <a:latin typeface="Times New Roman" panose="02020603050405020304" pitchFamily="18" charset="0"/>
                <a:cs typeface="Times New Roman" panose="02020603050405020304" pitchFamily="18" charset="0"/>
              </a:rPr>
              <a:t>Sorumluluk becerisinin gelişimi için; çocuklar davranışlarının sonuçlarını yaşamalıdırlar. Bazen anne-babalar hayat koşturmacası içinde çocukların yerine onların görevlerini yapabilirler. O an için istediğimiz yere yetişmek, servisi kaçırmamak gibi sonuçlara ulaşmak adına çocuğunuzun ayakkabısını giydirmek, öğretmeni kızmasın diye eksik kalan ödevi tamamlamak ya da çantasını toplamak iyi bir çözüm gibi görünebilir. Ancak çocuğunuz kendisine ait olan sorumlulukların aslında sizin tarafınızdan yerine getirilebildiğini gördükçe, hem görevlerini yerine getirmekten vazgeçebilir hem de anne-babasından geribildirim alamadığı için ilerleyen dönemler için özgüven eksikliği ve kişilik gelişiminde olumsuz gelişmeler olabilir. Burada önemli olan nokta; çocuğunuza küçük yaşlardan itibaren sorumluluk vererek hem otokontrol hem de özgüven gelişimine destek olmaktır.</a:t>
            </a:r>
          </a:p>
        </p:txBody>
      </p:sp>
    </p:spTree>
    <p:extLst>
      <p:ext uri="{BB962C8B-B14F-4D97-AF65-F5344CB8AC3E}">
        <p14:creationId xmlns:p14="http://schemas.microsoft.com/office/powerpoint/2010/main" val="3641287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85664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471055"/>
            <a:ext cx="8915400" cy="5440167"/>
          </a:xfrm>
        </p:spPr>
        <p:txBody>
          <a:bodyPr>
            <a:normAutofit/>
          </a:bodyPr>
          <a:lstStyle/>
          <a:p>
            <a:r>
              <a:rPr lang="tr-TR" sz="2000" b="1" dirty="0">
                <a:latin typeface="Times New Roman" panose="02020603050405020304" pitchFamily="18" charset="0"/>
                <a:cs typeface="Times New Roman" panose="02020603050405020304" pitchFamily="18" charset="0"/>
              </a:rPr>
              <a:t>Anne-babalara öneriler…</a:t>
            </a:r>
            <a:endParaRPr lang="tr-TR" sz="2000" dirty="0">
              <a:latin typeface="Times New Roman" panose="02020603050405020304" pitchFamily="18" charset="0"/>
              <a:cs typeface="Times New Roman" panose="02020603050405020304" pitchFamily="18" charset="0"/>
            </a:endParaRPr>
          </a:p>
          <a:p>
            <a:r>
              <a:rPr lang="tr-TR" sz="2000" b="1" i="1" dirty="0">
                <a:latin typeface="Times New Roman" panose="02020603050405020304" pitchFamily="18" charset="0"/>
                <a:cs typeface="Times New Roman" panose="02020603050405020304" pitchFamily="18" charset="0"/>
              </a:rPr>
              <a:t>Küçük sorumluluklar ile sosyal hayata geçmesini sağlayın</a:t>
            </a:r>
            <a:r>
              <a:rPr lang="tr-TR" sz="2000" b="1" dirty="0">
                <a:latin typeface="Times New Roman" panose="02020603050405020304" pitchFamily="18" charset="0"/>
                <a:cs typeface="Times New Roman" panose="02020603050405020304" pitchFamily="18" charset="0"/>
              </a:rPr>
              <a:t>:</a:t>
            </a:r>
          </a:p>
          <a:p>
            <a:pPr algn="just"/>
            <a:r>
              <a:rPr lang="tr-TR" sz="2000" dirty="0">
                <a:latin typeface="Times New Roman" panose="02020603050405020304" pitchFamily="18" charset="0"/>
                <a:cs typeface="Times New Roman" panose="02020603050405020304" pitchFamily="18" charset="0"/>
              </a:rPr>
              <a:t>Küçük yaşlarda başlayan sorumluluk duygusu hem çocukların kendilerine güven duymasına katkıda bulunur, hem de otokontrol gelişimini destekler ve ilerleyen zamanlarda sosyal yaşama adaptasyon için olumlu katkılar sağlar. Örneğin; küçük yaşlarda odasını toplamanın anlamını kavrayan çocuk, sokağa çöp atmaması gerektiğinde bunun nedenini daha kolay kavrayarak bu davranışı özümseyip sergileyecektir. </a:t>
            </a:r>
          </a:p>
          <a:p>
            <a:pPr algn="just"/>
            <a:r>
              <a:rPr lang="tr-TR" sz="2000" b="1" i="1" dirty="0">
                <a:latin typeface="Times New Roman" panose="02020603050405020304" pitchFamily="18" charset="0"/>
                <a:cs typeface="Times New Roman" panose="02020603050405020304" pitchFamily="18" charset="0"/>
              </a:rPr>
              <a:t>Model olun:</a:t>
            </a:r>
            <a:endParaRPr lang="tr-TR" sz="2000" b="1" dirty="0">
              <a:latin typeface="Times New Roman" panose="02020603050405020304" pitchFamily="18" charset="0"/>
              <a:cs typeface="Times New Roman" panose="02020603050405020304" pitchFamily="18" charset="0"/>
            </a:endParaRPr>
          </a:p>
          <a:p>
            <a:pPr algn="just"/>
            <a:r>
              <a:rPr lang="tr-TR" sz="2000" dirty="0">
                <a:latin typeface="Times New Roman" panose="02020603050405020304" pitchFamily="18" charset="0"/>
                <a:cs typeface="Times New Roman" panose="02020603050405020304" pitchFamily="18" charset="0"/>
              </a:rPr>
              <a:t>Çocuklar gözlemleyerek her yaptığınızı kopyalama eğiliminde olurlar. Bu nedenle çocuklarınızdan sergilemelerini beklediğiniz her davranış için onlara olumlu modeller olarak yol gösterme noktasında sorumluluk sahibi olmanız çok önemlidir.</a:t>
            </a:r>
          </a:p>
          <a:p>
            <a:pPr marL="0" indent="0">
              <a:buNone/>
            </a:pPr>
            <a:endParaRPr lang="tr-TR" dirty="0"/>
          </a:p>
        </p:txBody>
      </p:sp>
    </p:spTree>
    <p:extLst>
      <p:ext uri="{BB962C8B-B14F-4D97-AF65-F5344CB8AC3E}">
        <p14:creationId xmlns:p14="http://schemas.microsoft.com/office/powerpoint/2010/main" val="3524837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526473"/>
            <a:ext cx="8915400" cy="5384749"/>
          </a:xfrm>
        </p:spPr>
        <p:txBody>
          <a:bodyPr>
            <a:normAutofit/>
          </a:bodyPr>
          <a:lstStyle/>
          <a:p>
            <a:r>
              <a:rPr lang="tr-TR" sz="2000" b="1" i="1" dirty="0">
                <a:latin typeface="Times New Roman" panose="02020603050405020304" pitchFamily="18" charset="0"/>
                <a:cs typeface="Times New Roman" panose="02020603050405020304" pitchFamily="18" charset="0"/>
              </a:rPr>
              <a:t>Çocuklarınızı tanıyın:</a:t>
            </a:r>
            <a:endParaRPr lang="tr-TR" sz="2000" b="1" dirty="0">
              <a:latin typeface="Times New Roman" panose="02020603050405020304" pitchFamily="18" charset="0"/>
              <a:cs typeface="Times New Roman" panose="02020603050405020304" pitchFamily="18" charset="0"/>
            </a:endParaRPr>
          </a:p>
          <a:p>
            <a:pPr algn="just"/>
            <a:r>
              <a:rPr lang="tr-TR" sz="2000" dirty="0">
                <a:latin typeface="Times New Roman" panose="02020603050405020304" pitchFamily="18" charset="0"/>
                <a:cs typeface="Times New Roman" panose="02020603050405020304" pitchFamily="18" charset="0"/>
              </a:rPr>
              <a:t>Uygun sorumlulukların verilebilmesi için, çocuğunuzun içinde bulunduğu gelişim döneminin özelliklerini bilmeniz ve kişisel özellikleri hakkında bilgi sahibi olmanız gerekir. Bu nedenle gelişim dönemi özellikleri hakkında kitaplar okumak ve çocuğunuzu gözlemlemek çok önemlidir.</a:t>
            </a:r>
          </a:p>
          <a:p>
            <a:pPr algn="just"/>
            <a:r>
              <a:rPr lang="tr-TR" sz="2000" b="1" i="1" dirty="0">
                <a:latin typeface="Times New Roman" panose="02020603050405020304" pitchFamily="18" charset="0"/>
                <a:cs typeface="Times New Roman" panose="02020603050405020304" pitchFamily="18" charset="0"/>
              </a:rPr>
              <a:t>Küçük yaşlardan aşılamaya başlayın:</a:t>
            </a:r>
            <a:endParaRPr lang="tr-TR" sz="2000" b="1" dirty="0">
              <a:latin typeface="Times New Roman" panose="02020603050405020304" pitchFamily="18" charset="0"/>
              <a:cs typeface="Times New Roman" panose="02020603050405020304" pitchFamily="18" charset="0"/>
            </a:endParaRPr>
          </a:p>
          <a:p>
            <a:pPr algn="just"/>
            <a:r>
              <a:rPr lang="tr-TR" sz="2000" dirty="0">
                <a:latin typeface="Times New Roman" panose="02020603050405020304" pitchFamily="18" charset="0"/>
                <a:cs typeface="Times New Roman" panose="02020603050405020304" pitchFamily="18" charset="0"/>
              </a:rPr>
              <a:t>Sorumluluk gelişimi için çocukların okula başlama çağını beklemek, geç kalmak demektir. Küçük yaşlardan itibaren onlara yaşlarına uygun sorumluluklar vermelisiniz.</a:t>
            </a:r>
          </a:p>
          <a:p>
            <a:pPr algn="just"/>
            <a:r>
              <a:rPr lang="tr-TR" sz="2000" b="1" i="1" dirty="0">
                <a:latin typeface="Times New Roman" panose="02020603050405020304" pitchFamily="18" charset="0"/>
                <a:cs typeface="Times New Roman" panose="02020603050405020304" pitchFamily="18" charset="0"/>
              </a:rPr>
              <a:t>Sabırlı ve destekleyici olun: </a:t>
            </a:r>
            <a:endParaRPr lang="tr-TR" sz="2000" b="1" dirty="0">
              <a:latin typeface="Times New Roman" panose="02020603050405020304" pitchFamily="18" charset="0"/>
              <a:cs typeface="Times New Roman" panose="02020603050405020304" pitchFamily="18" charset="0"/>
            </a:endParaRPr>
          </a:p>
          <a:p>
            <a:pPr algn="just"/>
            <a:r>
              <a:rPr lang="tr-TR" sz="2000" dirty="0">
                <a:latin typeface="Times New Roman" panose="02020603050405020304" pitchFamily="18" charset="0"/>
                <a:cs typeface="Times New Roman" panose="02020603050405020304" pitchFamily="18" charset="0"/>
              </a:rPr>
              <a:t>Sorumluluk kazanımı, yavaş gelişen bir kazanım alanıdır. Bu nedenle, hızlı bir gelişim beklememek ve sürekli destekleyici bir tutum içinde olmak önemlidir.</a:t>
            </a:r>
          </a:p>
          <a:p>
            <a:endParaRPr lang="tr-TR" dirty="0"/>
          </a:p>
        </p:txBody>
      </p:sp>
    </p:spTree>
    <p:extLst>
      <p:ext uri="{BB962C8B-B14F-4D97-AF65-F5344CB8AC3E}">
        <p14:creationId xmlns:p14="http://schemas.microsoft.com/office/powerpoint/2010/main" val="3497297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387927"/>
            <a:ext cx="8915400" cy="5523295"/>
          </a:xfrm>
        </p:spPr>
        <p:txBody>
          <a:bodyPr>
            <a:normAutofit/>
          </a:bodyPr>
          <a:lstStyle/>
          <a:p>
            <a:r>
              <a:rPr lang="tr-TR" b="1" dirty="0"/>
              <a:t>Onları sorumluluk almaları için yönlendirin!</a:t>
            </a:r>
            <a:endParaRPr lang="tr-TR" dirty="0"/>
          </a:p>
          <a:p>
            <a:pPr algn="just"/>
            <a:r>
              <a:rPr lang="tr-TR" sz="2400" dirty="0">
                <a:latin typeface="Times New Roman" panose="02020603050405020304" pitchFamily="18" charset="0"/>
                <a:cs typeface="Times New Roman" panose="02020603050405020304" pitchFamily="18" charset="0"/>
              </a:rPr>
              <a:t>5-6 yaş dönemindeki çocuklar yuva çocuğu olmaktan çıkıp okul çocuğu olma yolunda ilerler. Artık kendileri ile ilgili birçok görevi yerine getirecek beceri düzeyine gelmişlerdir. </a:t>
            </a:r>
            <a:endParaRPr lang="tr-TR" sz="2400" dirty="0" smtClean="0">
              <a:latin typeface="Times New Roman" panose="02020603050405020304" pitchFamily="18" charset="0"/>
              <a:cs typeface="Times New Roman" panose="02020603050405020304" pitchFamily="18" charset="0"/>
            </a:endParaRPr>
          </a:p>
          <a:p>
            <a:pPr marL="0" indent="0" algn="just">
              <a:buNone/>
            </a:pPr>
            <a:endParaRPr lang="tr-TR" sz="2400" dirty="0" smtClean="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Kendi </a:t>
            </a:r>
            <a:r>
              <a:rPr lang="tr-TR" sz="2400" dirty="0">
                <a:latin typeface="Times New Roman" panose="02020603050405020304" pitchFamily="18" charset="0"/>
                <a:cs typeface="Times New Roman" panose="02020603050405020304" pitchFamily="18" charset="0"/>
              </a:rPr>
              <a:t>yemeklerini yiyebilir, kıyafetlerini seçip giyebilir, evdeki kuşun yemini ve suyunu koyabilir, oyuncaklarını toplayabilir ve sofraya çatalları getirip, sonra da toplayabilirler. Bu nedenle çocukların bu tarz sorumluluklar almaları konusunda onları yönlendirmek, sorumluluklarını yerine getirme konusunda teşvik edici bir tutum sergilemek, başardıkça olumlu geribildirimler vermek anne-babalara düşen önemli görevlerdir.</a:t>
            </a:r>
          </a:p>
          <a:p>
            <a:endParaRPr lang="tr-TR" dirty="0"/>
          </a:p>
        </p:txBody>
      </p:sp>
    </p:spTree>
    <p:extLst>
      <p:ext uri="{BB962C8B-B14F-4D97-AF65-F5344CB8AC3E}">
        <p14:creationId xmlns:p14="http://schemas.microsoft.com/office/powerpoint/2010/main" val="3264480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Tree>
    <p:extLst>
      <p:ext uri="{BB962C8B-B14F-4D97-AF65-F5344CB8AC3E}">
        <p14:creationId xmlns:p14="http://schemas.microsoft.com/office/powerpoint/2010/main" val="2935001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10"/>
            <a:ext cx="8911687" cy="899890"/>
          </a:xfrm>
        </p:spPr>
        <p:txBody>
          <a:bodyPr>
            <a:normAutofit/>
          </a:bodyPr>
          <a:lstStyle/>
          <a:p>
            <a:pPr algn="ctr"/>
            <a:r>
              <a:rPr lang="tr-TR" sz="2800" b="1" dirty="0" smtClean="0">
                <a:solidFill>
                  <a:schemeClr val="accent1">
                    <a:lumMod val="60000"/>
                    <a:lumOff val="40000"/>
                  </a:schemeClr>
                </a:solidFill>
                <a:latin typeface="Times New Roman" panose="02020603050405020304" pitchFamily="18" charset="0"/>
                <a:cs typeface="Times New Roman" panose="02020603050405020304" pitchFamily="18" charset="0"/>
              </a:rPr>
              <a:t>ÇOCUĞUN OKULA UYUMUNUN DESTEKLENMESİ</a:t>
            </a:r>
            <a:endParaRPr lang="tr-TR" sz="2800" b="1"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2589212" y="1219200"/>
            <a:ext cx="8915400" cy="5375564"/>
          </a:xfrm>
        </p:spPr>
        <p:txBody>
          <a:bodyPr>
            <a:normAutofit fontScale="92500" lnSpcReduction="10000"/>
          </a:bodyPr>
          <a:lstStyle/>
          <a:p>
            <a:r>
              <a:rPr lang="tr-TR" sz="2400" dirty="0" smtClean="0">
                <a:latin typeface="Times New Roman" panose="02020603050405020304" pitchFamily="18" charset="0"/>
                <a:cs typeface="Times New Roman" panose="02020603050405020304" pitchFamily="18" charset="0"/>
              </a:rPr>
              <a:t>Okula uyumun, </a:t>
            </a:r>
            <a:r>
              <a:rPr lang="tr-TR" sz="2400" dirty="0">
                <a:latin typeface="Times New Roman" panose="02020603050405020304" pitchFamily="18" charset="0"/>
                <a:cs typeface="Times New Roman" panose="02020603050405020304" pitchFamily="18" charset="0"/>
              </a:rPr>
              <a:t>okulların açıldığı günden itibaren en fazla bir ay içinde tamamlanmasının </a:t>
            </a:r>
            <a:r>
              <a:rPr lang="tr-TR" sz="2400" dirty="0" smtClean="0">
                <a:latin typeface="Times New Roman" panose="02020603050405020304" pitchFamily="18" charset="0"/>
                <a:cs typeface="Times New Roman" panose="02020603050405020304" pitchFamily="18" charset="0"/>
              </a:rPr>
              <a:t>beklenir, </a:t>
            </a:r>
            <a:r>
              <a:rPr lang="tr-TR" sz="2400" dirty="0">
                <a:latin typeface="Times New Roman" panose="02020603050405020304" pitchFamily="18" charset="0"/>
                <a:cs typeface="Times New Roman" panose="02020603050405020304" pitchFamily="18" charset="0"/>
              </a:rPr>
              <a:t>okula uyumun </a:t>
            </a:r>
            <a:r>
              <a:rPr lang="tr-TR" sz="2400" dirty="0" smtClean="0">
                <a:latin typeface="Times New Roman" panose="02020603050405020304" pitchFamily="18" charset="0"/>
                <a:cs typeface="Times New Roman" panose="02020603050405020304" pitchFamily="18" charset="0"/>
              </a:rPr>
              <a:t>adımları </a:t>
            </a:r>
            <a:r>
              <a:rPr lang="tr-TR" sz="2400" dirty="0">
                <a:latin typeface="Times New Roman" panose="02020603050405020304" pitchFamily="18" charset="0"/>
                <a:cs typeface="Times New Roman" panose="02020603050405020304" pitchFamily="18" charset="0"/>
              </a:rPr>
              <a:t>şöyle </a:t>
            </a:r>
            <a:r>
              <a:rPr lang="tr-TR" sz="2400" dirty="0" smtClean="0">
                <a:latin typeface="Times New Roman" panose="02020603050405020304" pitchFamily="18" charset="0"/>
                <a:cs typeface="Times New Roman" panose="02020603050405020304" pitchFamily="18" charset="0"/>
              </a:rPr>
              <a:t>sıralanmaktadır:</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-Çocuğun itiraz etmeden (ağlamadan, mide bulantısı, karın ağrısı gibi bedensel semptomlar göstermeden, annesinden/babasından kolayca ayrılarak) okula gelmesi.</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 Okul saatlerinin tamamında okulda bulunabilmesi.</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 Öğretmeni ve arkadaşları ile ilişki kurabilmesi.</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 Sınıfını, sırasını, öğretmenini ve eşyalarını benimsemesi.</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 Okul içinde yolunu bulabilmesi, kendi başına tuvalet, kantin, yemekhane gibi yerlere gidip gelebilmesi.</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 Teneffüs ve ders kavramını anlaması, sınıf içindeki kurallara uyması.</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 Arkadaş edinebilmesi.</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Okula </a:t>
            </a:r>
            <a:r>
              <a:rPr lang="tr-TR" sz="2400" dirty="0" smtClean="0">
                <a:latin typeface="Times New Roman" panose="02020603050405020304" pitchFamily="18" charset="0"/>
                <a:cs typeface="Times New Roman" panose="02020603050405020304" pitchFamily="18" charset="0"/>
              </a:rPr>
              <a:t>uyum uzun ve zor bir süreçtir. Çocuğunuzun </a:t>
            </a:r>
            <a:r>
              <a:rPr lang="tr-TR" sz="2400" dirty="0">
                <a:latin typeface="Times New Roman" panose="02020603050405020304" pitchFamily="18" charset="0"/>
                <a:cs typeface="Times New Roman" panose="02020603050405020304" pitchFamily="18" charset="0"/>
              </a:rPr>
              <a:t>okula giderken zorlanmaması bir yana, okul içinde de kendine bir yer edinebilmesi okula uyum sağladığının en önemli </a:t>
            </a:r>
            <a:r>
              <a:rPr lang="tr-TR" sz="2400" dirty="0" smtClean="0">
                <a:latin typeface="Times New Roman" panose="02020603050405020304" pitchFamily="18" charset="0"/>
                <a:cs typeface="Times New Roman" panose="02020603050405020304" pitchFamily="18" charset="0"/>
              </a:rPr>
              <a:t>göstergesidir.</a:t>
            </a:r>
            <a:endParaRPr lang="tr-TR" sz="2400" dirty="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545911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207818"/>
            <a:ext cx="8911687" cy="983673"/>
          </a:xfrm>
        </p:spPr>
        <p:txBody>
          <a:bodyPr>
            <a:normAutofit/>
          </a:bodyPr>
          <a:lstStyle/>
          <a:p>
            <a:pPr algn="ctr"/>
            <a:r>
              <a:rPr lang="tr-TR" sz="2800" b="1" dirty="0" smtClean="0">
                <a:solidFill>
                  <a:schemeClr val="accent1">
                    <a:lumMod val="60000"/>
                    <a:lumOff val="40000"/>
                  </a:schemeClr>
                </a:solidFill>
                <a:latin typeface="Times New Roman" panose="02020603050405020304" pitchFamily="18" charset="0"/>
                <a:cs typeface="Times New Roman" panose="02020603050405020304" pitchFamily="18" charset="0"/>
              </a:rPr>
              <a:t>3-6 YAŞ DÖNEMİNDEKİ TEMEL UYKU-YEMEK YEME-TUVALET EĞİTİMİ</a:t>
            </a:r>
            <a:endParaRPr lang="tr-TR" sz="2800" b="1"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2589212" y="1288473"/>
            <a:ext cx="8915400" cy="5306291"/>
          </a:xfrm>
        </p:spPr>
        <p:txBody>
          <a:bodyPr>
            <a:normAutofit lnSpcReduction="10000"/>
          </a:bodyPr>
          <a:lstStyle/>
          <a:p>
            <a:r>
              <a:rPr lang="tr-TR" sz="2000" b="1" dirty="0">
                <a:solidFill>
                  <a:schemeClr val="accent1">
                    <a:lumMod val="60000"/>
                    <a:lumOff val="40000"/>
                  </a:schemeClr>
                </a:solidFill>
                <a:latin typeface="Times New Roman" panose="02020603050405020304" pitchFamily="18" charset="0"/>
                <a:cs typeface="Times New Roman" panose="02020603050405020304" pitchFamily="18" charset="0"/>
              </a:rPr>
              <a:t>TEMEL ALIŞKANLIKLARIN </a:t>
            </a:r>
            <a:r>
              <a:rPr lang="tr-TR" sz="2000" b="1" dirty="0" smtClean="0">
                <a:solidFill>
                  <a:schemeClr val="accent1">
                    <a:lumMod val="60000"/>
                    <a:lumOff val="40000"/>
                  </a:schemeClr>
                </a:solidFill>
                <a:latin typeface="Times New Roman" panose="02020603050405020304" pitchFamily="18" charset="0"/>
                <a:cs typeface="Times New Roman" panose="02020603050405020304" pitchFamily="18" charset="0"/>
              </a:rPr>
              <a:t>KAZANDIRILMASI</a:t>
            </a:r>
          </a:p>
          <a:p>
            <a:pPr marL="0" indent="0" algn="just">
              <a:buNone/>
            </a:pPr>
            <a:r>
              <a:rPr lang="tr-TR" sz="2000" b="1" dirty="0" smtClean="0">
                <a:solidFill>
                  <a:schemeClr val="accent1">
                    <a:lumMod val="60000"/>
                    <a:lumOff val="40000"/>
                  </a:schemeClr>
                </a:solidFill>
                <a:latin typeface="Times New Roman" panose="02020603050405020304" pitchFamily="18" charset="0"/>
                <a:cs typeface="Times New Roman" panose="02020603050405020304" pitchFamily="18" charset="0"/>
              </a:rPr>
              <a:t/>
            </a:r>
            <a:br>
              <a:rPr lang="tr-TR" sz="2000" b="1" dirty="0" smtClean="0">
                <a:solidFill>
                  <a:schemeClr val="accent1">
                    <a:lumMod val="60000"/>
                    <a:lumOff val="40000"/>
                  </a:schemeClr>
                </a:solidFill>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Çocuğun sağlıklı bir birey olarak yetişebilmesi için bu alışkanlıkların ailesi tarafın­dan sağlıklı bir biçimde kazandırılması çok önemlidir, çünkü çocuklukta doğru ya da yanlış olarak kazanılan bu alışkanlık­ların izlerini, kişi hayatı boyunca üzerinde taşıyacaktır.</a:t>
            </a:r>
          </a:p>
          <a:p>
            <a:r>
              <a:rPr lang="tr-TR" sz="2000" dirty="0" smtClean="0">
                <a:latin typeface="Times New Roman" panose="02020603050405020304" pitchFamily="18" charset="0"/>
                <a:cs typeface="Times New Roman" panose="02020603050405020304" pitchFamily="18" charset="0"/>
              </a:rPr>
              <a:t> </a:t>
            </a:r>
            <a:r>
              <a:rPr lang="tr-TR" sz="2000" b="1" dirty="0">
                <a:solidFill>
                  <a:schemeClr val="accent1">
                    <a:lumMod val="60000"/>
                    <a:lumOff val="40000"/>
                  </a:schemeClr>
                </a:solidFill>
                <a:latin typeface="Times New Roman" panose="02020603050405020304" pitchFamily="18" charset="0"/>
                <a:cs typeface="Times New Roman" panose="02020603050405020304" pitchFamily="18" charset="0"/>
              </a:rPr>
              <a:t>Çocuklarda Uyku </a:t>
            </a:r>
            <a:r>
              <a:rPr lang="tr-TR" sz="2000" b="1" dirty="0" smtClean="0">
                <a:solidFill>
                  <a:schemeClr val="accent1">
                    <a:lumMod val="60000"/>
                    <a:lumOff val="40000"/>
                  </a:schemeClr>
                </a:solidFill>
                <a:latin typeface="Times New Roman" panose="02020603050405020304" pitchFamily="18" charset="0"/>
                <a:cs typeface="Times New Roman" panose="02020603050405020304" pitchFamily="18" charset="0"/>
              </a:rPr>
              <a:t>Problemleri</a:t>
            </a:r>
          </a:p>
          <a:p>
            <a:pPr marL="0" indent="0" algn="just">
              <a:buNone/>
            </a:pP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Çocukların çoğunda belirli dönemler de uyku problemine rastlanır yaş dönemindeki çocuklarda uykuya dalmada güçlükler, anne baba ile uyuma isteği ve gece korkuları görülebilir. Uyku bozukluklarında önde gelen nedenleri fiziksel ya da duygusal kaynaklı olmaktadır. Ailelerin tutum ve davranışlarındaki yetersizlik ya da olayın üzerine aşırı gitme gibi davranışlar sonucunda uyku sorunu ciddi boyutlara varmaktadır. Ailenin rahatlatılması ve bunun yanı sıra çocuğun temel uyku alışkanlıklarının yeniden kazandırılması yönünde anne ve babanın yönlendirilmesi önemlidir.</a:t>
            </a:r>
          </a:p>
          <a:p>
            <a:endParaRPr lang="tr-TR" dirty="0"/>
          </a:p>
        </p:txBody>
      </p:sp>
    </p:spTree>
    <p:extLst>
      <p:ext uri="{BB962C8B-B14F-4D97-AF65-F5344CB8AC3E}">
        <p14:creationId xmlns:p14="http://schemas.microsoft.com/office/powerpoint/2010/main" val="2607001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221673"/>
            <a:ext cx="8915400" cy="6289963"/>
          </a:xfrm>
        </p:spPr>
        <p:txBody>
          <a:bodyPr/>
          <a:lstStyle/>
          <a:p>
            <a:pPr algn="just"/>
            <a:r>
              <a:rPr lang="tr-TR" sz="2000" b="1" dirty="0">
                <a:latin typeface="Times New Roman" panose="02020603050405020304" pitchFamily="18" charset="0"/>
                <a:cs typeface="Times New Roman" panose="02020603050405020304" pitchFamily="18" charset="0"/>
              </a:rPr>
              <a:t>Çocuklarda görülen uyku </a:t>
            </a:r>
            <a:r>
              <a:rPr lang="tr-TR" sz="2000" b="1" dirty="0" smtClean="0">
                <a:latin typeface="Times New Roman" panose="02020603050405020304" pitchFamily="18" charset="0"/>
                <a:cs typeface="Times New Roman" panose="02020603050405020304" pitchFamily="18" charset="0"/>
              </a:rPr>
              <a:t>bozukluklarını; </a:t>
            </a:r>
          </a:p>
          <a:p>
            <a:pPr algn="just"/>
            <a:r>
              <a:rPr lang="tr-TR" sz="2000" dirty="0" smtClean="0">
                <a:latin typeface="Times New Roman" panose="02020603050405020304" pitchFamily="18" charset="0"/>
                <a:cs typeface="Times New Roman" panose="02020603050405020304" pitchFamily="18" charset="0"/>
              </a:rPr>
              <a:t> Gece </a:t>
            </a:r>
            <a:r>
              <a:rPr lang="tr-TR" sz="2000" dirty="0">
                <a:latin typeface="Times New Roman" panose="02020603050405020304" pitchFamily="18" charset="0"/>
                <a:cs typeface="Times New Roman" panose="02020603050405020304" pitchFamily="18" charset="0"/>
              </a:rPr>
              <a:t>boyunca sık uyanma </a:t>
            </a:r>
            <a:endParaRPr lang="tr-TR" sz="2000" dirty="0" smtClean="0">
              <a:latin typeface="Times New Roman" panose="02020603050405020304" pitchFamily="18" charset="0"/>
              <a:cs typeface="Times New Roman" panose="02020603050405020304" pitchFamily="18" charset="0"/>
            </a:endParaRPr>
          </a:p>
          <a:p>
            <a:pPr algn="just"/>
            <a:r>
              <a:rPr lang="tr-TR" sz="2000" dirty="0" smtClean="0">
                <a:latin typeface="Times New Roman" panose="02020603050405020304" pitchFamily="18" charset="0"/>
                <a:cs typeface="Times New Roman" panose="02020603050405020304" pitchFamily="18" charset="0"/>
              </a:rPr>
              <a:t>Uykuda konuşma</a:t>
            </a:r>
          </a:p>
          <a:p>
            <a:pPr algn="just"/>
            <a:r>
              <a:rPr lang="tr-TR" sz="2000" dirty="0" smtClean="0">
                <a:latin typeface="Times New Roman" panose="02020603050405020304" pitchFamily="18" charset="0"/>
                <a:cs typeface="Times New Roman" panose="02020603050405020304" pitchFamily="18" charset="0"/>
              </a:rPr>
              <a:t> Uykuya </a:t>
            </a:r>
            <a:r>
              <a:rPr lang="tr-TR" sz="2000" dirty="0">
                <a:latin typeface="Times New Roman" panose="02020603050405020304" pitchFamily="18" charset="0"/>
                <a:cs typeface="Times New Roman" panose="02020603050405020304" pitchFamily="18" charset="0"/>
              </a:rPr>
              <a:t>dalmada güçlük </a:t>
            </a:r>
            <a:endParaRPr lang="tr-TR" sz="2000" dirty="0" smtClean="0">
              <a:latin typeface="Times New Roman" panose="02020603050405020304" pitchFamily="18" charset="0"/>
              <a:cs typeface="Times New Roman" panose="02020603050405020304" pitchFamily="18" charset="0"/>
            </a:endParaRPr>
          </a:p>
          <a:p>
            <a:pPr algn="just"/>
            <a:r>
              <a:rPr lang="tr-TR" sz="2000" dirty="0" smtClean="0">
                <a:latin typeface="Times New Roman" panose="02020603050405020304" pitchFamily="18" charset="0"/>
                <a:cs typeface="Times New Roman" panose="02020603050405020304" pitchFamily="18" charset="0"/>
              </a:rPr>
              <a:t>Ağlayarak </a:t>
            </a:r>
            <a:r>
              <a:rPr lang="tr-TR" sz="2000" dirty="0">
                <a:latin typeface="Times New Roman" panose="02020603050405020304" pitchFamily="18" charset="0"/>
                <a:cs typeface="Times New Roman" panose="02020603050405020304" pitchFamily="18" charset="0"/>
              </a:rPr>
              <a:t>uyanma </a:t>
            </a:r>
            <a:endParaRPr lang="tr-TR" sz="2000" dirty="0" smtClean="0">
              <a:latin typeface="Times New Roman" panose="02020603050405020304" pitchFamily="18" charset="0"/>
              <a:cs typeface="Times New Roman" panose="02020603050405020304" pitchFamily="18" charset="0"/>
            </a:endParaRPr>
          </a:p>
          <a:p>
            <a:pPr algn="just"/>
            <a:r>
              <a:rPr lang="tr-TR" sz="2000" dirty="0" smtClean="0">
                <a:latin typeface="Times New Roman" panose="02020603050405020304" pitchFamily="18" charset="0"/>
                <a:cs typeface="Times New Roman" panose="02020603050405020304" pitchFamily="18" charset="0"/>
              </a:rPr>
              <a:t>Gündüz </a:t>
            </a:r>
            <a:r>
              <a:rPr lang="tr-TR" sz="2000" dirty="0">
                <a:latin typeface="Times New Roman" panose="02020603050405020304" pitchFamily="18" charset="0"/>
                <a:cs typeface="Times New Roman" panose="02020603050405020304" pitchFamily="18" charset="0"/>
              </a:rPr>
              <a:t>uyuklama </a:t>
            </a:r>
            <a:endParaRPr lang="tr-TR" sz="2000" dirty="0" smtClean="0">
              <a:latin typeface="Times New Roman" panose="02020603050405020304" pitchFamily="18" charset="0"/>
              <a:cs typeface="Times New Roman" panose="02020603050405020304" pitchFamily="18" charset="0"/>
            </a:endParaRPr>
          </a:p>
          <a:p>
            <a:pPr algn="just"/>
            <a:r>
              <a:rPr lang="tr-TR" sz="2000" dirty="0" smtClean="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Kabus, korkulu </a:t>
            </a:r>
            <a:r>
              <a:rPr lang="tr-TR" sz="2000" dirty="0" smtClean="0">
                <a:latin typeface="Times New Roman" panose="02020603050405020304" pitchFamily="18" charset="0"/>
                <a:cs typeface="Times New Roman" panose="02020603050405020304" pitchFamily="18" charset="0"/>
              </a:rPr>
              <a:t>rüya</a:t>
            </a:r>
          </a:p>
          <a:p>
            <a:pPr algn="just"/>
            <a:r>
              <a:rPr lang="tr-TR" sz="2000" dirty="0" smtClean="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Yatak </a:t>
            </a:r>
            <a:r>
              <a:rPr lang="tr-TR" sz="2000" dirty="0" smtClean="0">
                <a:latin typeface="Times New Roman" panose="02020603050405020304" pitchFamily="18" charset="0"/>
                <a:cs typeface="Times New Roman" panose="02020603050405020304" pitchFamily="18" charset="0"/>
              </a:rPr>
              <a:t>ıslatma</a:t>
            </a:r>
          </a:p>
          <a:p>
            <a:pPr algn="just"/>
            <a:r>
              <a:rPr lang="tr-TR" sz="2000" dirty="0" smtClean="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Diş gıcırdatma veya sıkma </a:t>
            </a:r>
            <a:endParaRPr lang="tr-TR" sz="2000" dirty="0" smtClean="0">
              <a:latin typeface="Times New Roman" panose="02020603050405020304" pitchFamily="18" charset="0"/>
              <a:cs typeface="Times New Roman" panose="02020603050405020304" pitchFamily="18" charset="0"/>
            </a:endParaRPr>
          </a:p>
          <a:p>
            <a:pPr algn="just"/>
            <a:r>
              <a:rPr lang="tr-TR" sz="2000" dirty="0" smtClean="0">
                <a:latin typeface="Times New Roman" panose="02020603050405020304" pitchFamily="18" charset="0"/>
                <a:cs typeface="Times New Roman" panose="02020603050405020304" pitchFamily="18" charset="0"/>
              </a:rPr>
              <a:t>Erken uyanma</a:t>
            </a:r>
          </a:p>
          <a:p>
            <a:pPr algn="just"/>
            <a:r>
              <a:rPr lang="tr-TR" sz="2000" dirty="0" smtClean="0">
                <a:latin typeface="Times New Roman" panose="02020603050405020304" pitchFamily="18" charset="0"/>
                <a:cs typeface="Times New Roman" panose="02020603050405020304" pitchFamily="18" charset="0"/>
              </a:rPr>
              <a:t> Uyurgezerlik </a:t>
            </a:r>
            <a:r>
              <a:rPr lang="tr-TR" sz="2000" dirty="0">
                <a:latin typeface="Times New Roman" panose="02020603050405020304" pitchFamily="18" charset="0"/>
                <a:cs typeface="Times New Roman" panose="02020603050405020304" pitchFamily="18" charset="0"/>
              </a:rPr>
              <a:t>olarak sıralayabiliriz. Genellikle çocuk için kaygı uyandıran bir durum nedeniyle, yanlış uyku alışkanlıkları yüzünden ya da sağlık sorunlarına bağlı olarak ortaya çıkabilir. Bu tür uyku bozukluklarında çocuğun hayatında önemli değişiklikler olup olmadığı, aile içinde yaşanan sıkıntılar, ailenin sorunlara yaklaşımı veya evde ya da okulda kaygı yaratan bir sorun olup olmadığı incelenmelidir.</a:t>
            </a:r>
          </a:p>
          <a:p>
            <a:endParaRPr lang="tr-TR" dirty="0"/>
          </a:p>
        </p:txBody>
      </p:sp>
    </p:spTree>
    <p:extLst>
      <p:ext uri="{BB962C8B-B14F-4D97-AF65-F5344CB8AC3E}">
        <p14:creationId xmlns:p14="http://schemas.microsoft.com/office/powerpoint/2010/main" val="1192166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374073"/>
            <a:ext cx="8915400" cy="5846618"/>
          </a:xfrm>
        </p:spPr>
        <p:txBody>
          <a:bodyPr/>
          <a:lstStyle/>
          <a:p>
            <a:pPr algn="just"/>
            <a:r>
              <a:rPr lang="tr-TR" sz="2400" dirty="0">
                <a:latin typeface="Times New Roman" panose="02020603050405020304" pitchFamily="18" charset="0"/>
                <a:cs typeface="Times New Roman" panose="02020603050405020304" pitchFamily="18" charset="0"/>
              </a:rPr>
              <a:t>Anne babaların en sık karşılaştığı sorun çocuğu yatağa göndermek ve kendi başına uyumasını sağlamak konusundadır. Her gece yatağa gitme saati geldiğinde pazarlıklar yapmak, çeşitli bahaneler ileri sürmek – odam çok karanlık, yatağım rahat değil, korkuyorum vs. sık karşılaşılan durumlardır. Bu sorunun önemli nedenlerinden biri de çocuğun yapısıdır. Yatağa gitme saati konusunda birçok anne baba kesin saatlerde ısrarcı olur. Bu gittikçe bir çekişme ve güç savaşı yaşanmasına neden olur. Yaşa Göre Ortalama Uyku İhtiyacı 12 aylık bebekler için: 13.5 saat 2 yaşındaki çocuklar için: 13 saat 3 yaşındaki çocuklar için: 12 saat 5 yaşındaki çocuklar için: 11 saat Ama unutmamalısınız ki bunlar sadece ortalama değerler, her çocuk için farklılık gösterebilir. </a:t>
            </a:r>
            <a:endParaRPr lang="tr-TR" sz="2400" dirty="0" smtClean="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875595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106509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401782"/>
            <a:ext cx="8915400" cy="5509440"/>
          </a:xfrm>
        </p:spPr>
        <p:txBody>
          <a:bodyPr>
            <a:normAutofit/>
          </a:bodyPr>
          <a:lstStyle/>
          <a:p>
            <a:r>
              <a:rPr lang="tr-TR" sz="2400" b="1" dirty="0">
                <a:latin typeface="Times New Roman" panose="02020603050405020304" pitchFamily="18" charset="0"/>
                <a:cs typeface="Times New Roman" panose="02020603050405020304" pitchFamily="18" charset="0"/>
              </a:rPr>
              <a:t>Uyku Problemleri ve Öneriler Uyku aşamasına geçişte yaşanan</a:t>
            </a:r>
            <a:br>
              <a:rPr lang="tr-TR" sz="2400" b="1" dirty="0">
                <a:latin typeface="Times New Roman" panose="02020603050405020304" pitchFamily="18" charset="0"/>
                <a:cs typeface="Times New Roman" panose="02020603050405020304" pitchFamily="18" charset="0"/>
              </a:rPr>
            </a:br>
            <a:r>
              <a:rPr lang="tr-TR" sz="2400" b="1" dirty="0">
                <a:latin typeface="Times New Roman" panose="02020603050405020304" pitchFamily="18" charset="0"/>
                <a:cs typeface="Times New Roman" panose="02020603050405020304" pitchFamily="18" charset="0"/>
              </a:rPr>
              <a:t>zorluklar için</a:t>
            </a:r>
            <a:r>
              <a:rPr lang="tr-TR" sz="2400" b="1" dirty="0" smtClean="0">
                <a:latin typeface="Times New Roman" panose="02020603050405020304" pitchFamily="18" charset="0"/>
                <a:cs typeface="Times New Roman" panose="02020603050405020304" pitchFamily="18" charset="0"/>
              </a:rPr>
              <a:t>...</a:t>
            </a:r>
          </a:p>
          <a:p>
            <a:pPr algn="just"/>
            <a:r>
              <a:rPr lang="tr-TR" sz="2400"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Özellikle anne ve babasını </a:t>
            </a:r>
            <a:r>
              <a:rPr lang="tr-TR" sz="2400" dirty="0" err="1">
                <a:latin typeface="Times New Roman" panose="02020603050405020304" pitchFamily="18" charset="0"/>
                <a:cs typeface="Times New Roman" panose="02020603050405020304" pitchFamily="18" charset="0"/>
              </a:rPr>
              <a:t>güniçinde</a:t>
            </a:r>
            <a:r>
              <a:rPr lang="tr-TR" sz="2400" dirty="0">
                <a:latin typeface="Times New Roman" panose="02020603050405020304" pitchFamily="18" charset="0"/>
                <a:cs typeface="Times New Roman" panose="02020603050405020304" pitchFamily="18" charset="0"/>
              </a:rPr>
              <a:t> yeterli süre göremeyen veya herhangi bir nedenden dolayı bir süre anne babadan ayrı kalan bebekler ve küçük çocuklar ayrılık </a:t>
            </a:r>
            <a:r>
              <a:rPr lang="tr-TR" sz="2400" dirty="0" err="1">
                <a:latin typeface="Times New Roman" panose="02020603050405020304" pitchFamily="18" charset="0"/>
                <a:cs typeface="Times New Roman" panose="02020603050405020304" pitchFamily="18" charset="0"/>
              </a:rPr>
              <a:t>anksiyetesi</a:t>
            </a:r>
            <a:r>
              <a:rPr lang="tr-TR" sz="2400" dirty="0">
                <a:latin typeface="Times New Roman" panose="02020603050405020304" pitchFamily="18" charset="0"/>
                <a:cs typeface="Times New Roman" panose="02020603050405020304" pitchFamily="18" charset="0"/>
              </a:rPr>
              <a:t> nedeniyle uyku sorunları yaşayabilir. Aile içi stres, annede depresyon ve buna benzer ruhsal sorunlar sık uyanma gibi sorunların nedeni olabilir.- Mümkün olduğunca her akşam aynı saatlerde odasına birlikte gitmek ve her akşam aynı alışkanlıkları tekrarlayarak hazırlanmakta – önce pijama giyme, diş fırçalama, tuvaletini yapma, kitap okuma </a:t>
            </a:r>
            <a:r>
              <a:rPr lang="tr-TR" sz="2400" dirty="0" err="1">
                <a:latin typeface="Times New Roman" panose="02020603050405020304" pitchFamily="18" charset="0"/>
                <a:cs typeface="Times New Roman" panose="02020603050405020304" pitchFamily="18" charset="0"/>
              </a:rPr>
              <a:t>vs</a:t>
            </a:r>
            <a:r>
              <a:rPr lang="tr-TR" sz="2400" dirty="0">
                <a:latin typeface="Times New Roman" panose="02020603050405020304" pitchFamily="18" charset="0"/>
                <a:cs typeface="Times New Roman" panose="02020603050405020304" pitchFamily="18" charset="0"/>
              </a:rPr>
              <a:t> gibi- uykuya geçişi kolaylaştıracaktır.</a:t>
            </a:r>
          </a:p>
        </p:txBody>
      </p:sp>
    </p:spTree>
    <p:extLst>
      <p:ext uri="{BB962C8B-B14F-4D97-AF65-F5344CB8AC3E}">
        <p14:creationId xmlns:p14="http://schemas.microsoft.com/office/powerpoint/2010/main" val="936592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290945"/>
            <a:ext cx="8915400" cy="6192982"/>
          </a:xfrm>
        </p:spPr>
        <p:txBody>
          <a:bodyPr>
            <a:normAutofit/>
          </a:bodyPr>
          <a:lstStyle/>
          <a:p>
            <a:pPr marL="0" indent="0" algn="just">
              <a:buNone/>
            </a:pP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 Uykuyu bir ceza olarak </a:t>
            </a:r>
            <a:r>
              <a:rPr lang="tr-TR" sz="2400" dirty="0" smtClean="0">
                <a:latin typeface="Times New Roman" panose="02020603050405020304" pitchFamily="18" charset="0"/>
                <a:cs typeface="Times New Roman" panose="02020603050405020304" pitchFamily="18" charset="0"/>
              </a:rPr>
              <a:t>kullanmamak haydi </a:t>
            </a:r>
            <a:r>
              <a:rPr lang="tr-TR" sz="2400" dirty="0">
                <a:latin typeface="Times New Roman" panose="02020603050405020304" pitchFamily="18" charset="0"/>
                <a:cs typeface="Times New Roman" panose="02020603050405020304" pitchFamily="18" charset="0"/>
              </a:rPr>
              <a:t>madem yemek yemiyorsun </a:t>
            </a:r>
            <a:r>
              <a:rPr lang="tr-TR" sz="2400" dirty="0" smtClean="0">
                <a:latin typeface="Times New Roman" panose="02020603050405020304" pitchFamily="18" charset="0"/>
                <a:cs typeface="Times New Roman" panose="02020603050405020304" pitchFamily="18" charset="0"/>
              </a:rPr>
              <a:t>o zaman </a:t>
            </a:r>
            <a:r>
              <a:rPr lang="tr-TR" sz="2400" dirty="0">
                <a:latin typeface="Times New Roman" panose="02020603050405020304" pitchFamily="18" charset="0"/>
                <a:cs typeface="Times New Roman" panose="02020603050405020304" pitchFamily="18" charset="0"/>
              </a:rPr>
              <a:t>gidip yat gibi-ya da </a:t>
            </a:r>
            <a:r>
              <a:rPr lang="tr-TR" sz="2400" dirty="0" smtClean="0">
                <a:latin typeface="Times New Roman" panose="02020603050405020304" pitchFamily="18" charset="0"/>
                <a:cs typeface="Times New Roman" panose="02020603050405020304" pitchFamily="18" charset="0"/>
              </a:rPr>
              <a:t>baştan savarak </a:t>
            </a:r>
            <a:r>
              <a:rPr lang="tr-TR" sz="2400" dirty="0">
                <a:latin typeface="Times New Roman" panose="02020603050405020304" pitchFamily="18" charset="0"/>
                <a:cs typeface="Times New Roman" panose="02020603050405020304" pitchFamily="18" charset="0"/>
              </a:rPr>
              <a:t>uykuya yollamak – </a:t>
            </a:r>
            <a:r>
              <a:rPr lang="tr-TR" sz="2400" dirty="0" smtClean="0">
                <a:latin typeface="Times New Roman" panose="02020603050405020304" pitchFamily="18" charset="0"/>
                <a:cs typeface="Times New Roman" panose="02020603050405020304" pitchFamily="18" charset="0"/>
              </a:rPr>
              <a:t>misafir varken </a:t>
            </a:r>
            <a:r>
              <a:rPr lang="tr-TR" sz="2400" dirty="0">
                <a:latin typeface="Times New Roman" panose="02020603050405020304" pitchFamily="18" charset="0"/>
                <a:cs typeface="Times New Roman" panose="02020603050405020304" pitchFamily="18" charset="0"/>
              </a:rPr>
              <a:t>rahat etmek için yatağa göndermek gibi- severek yatağa girmesini sağlamak ve bu sürenin bir gereksinim ve faydalı bir durum olduğunu anlatmakta faydalı olacaktır. - Sessiz ortamlar yaratmaya çalışın, örneğin televizyonun sesiniz kısın ya da tamamen kapatın. -Uykuya geçiş aşamasında onunla odasında küçük oyunlar oynayabilir ya da ona masaj yapabilirsiniz.- Sevdiği bir oyuncağını yanına almasına izin verebilirsiniz.- Sinirli, kızmış ya da üzgün bir şekilde yatmasına izin vermeyin.</a:t>
            </a:r>
          </a:p>
        </p:txBody>
      </p:sp>
    </p:spTree>
    <p:extLst>
      <p:ext uri="{BB962C8B-B14F-4D97-AF65-F5344CB8AC3E}">
        <p14:creationId xmlns:p14="http://schemas.microsoft.com/office/powerpoint/2010/main" val="2820287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277091"/>
            <a:ext cx="8915400" cy="5634131"/>
          </a:xfrm>
        </p:spPr>
        <p:txBody>
          <a:bodyPr>
            <a:normAutofit/>
          </a:bodyPr>
          <a:lstStyle/>
          <a:p>
            <a:pPr algn="just"/>
            <a:r>
              <a:rPr lang="tr-TR" sz="2400" dirty="0">
                <a:latin typeface="Times New Roman" panose="02020603050405020304" pitchFamily="18" charset="0"/>
                <a:cs typeface="Times New Roman" panose="02020603050405020304" pitchFamily="18" charset="0"/>
              </a:rPr>
              <a:t>- Çocuğunuzu odasında ve yatağında yatmaya alıştırmak için adım adım ilerlemeniz gerekir. Yanına uzanıp konuşmak, bir sonraki adımda yatağın kenarına oturmak masal okumak, daha sonra odanın biraz daha uzak bir köşesinde oturarak uyumasını bekleme, sonraki adım 3-5 dakika odadan çıkıp geri gelmek gibi. Ancak bu alıştırmaları yaparken mutlaka her gece önce yatağının yanında onunla sohbet edip ya da masal anlatıp, iyi geceler öpücüğü verip yanından ayrılmaya dikkat etmelidir. - Bebeklik döneminde sabit ve dengeli bir uyku düzeneği kurabilirseniz; ileri yaşlarda yalnız yatmama, gündüz uykusuna direnme, kendi yatağında uyumama gibi problemlerin önüne geçmiş olursunuz. - 2 yaşını geçtiği halde hala ebeveynle yatan çocuğun asıl problemi annesine olan bağımlılığıdır ve bu bağımlılık 6 yaşından önce çözülmelidir, çünkü aynı çocuk ileride annesiz okula da gidemeyecektir</a:t>
            </a:r>
          </a:p>
        </p:txBody>
      </p:sp>
    </p:spTree>
    <p:extLst>
      <p:ext uri="{BB962C8B-B14F-4D97-AF65-F5344CB8AC3E}">
        <p14:creationId xmlns:p14="http://schemas.microsoft.com/office/powerpoint/2010/main" val="1717104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839905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1385455"/>
            <a:ext cx="8915400" cy="4525768"/>
          </a:xfrm>
        </p:spPr>
        <p:txBody>
          <a:bodyPr>
            <a:normAutofit/>
          </a:bodyPr>
          <a:lstStyle/>
          <a:p>
            <a:pPr algn="just"/>
            <a:r>
              <a:rPr lang="tr-TR" sz="2000" dirty="0">
                <a:latin typeface="Times New Roman" panose="02020603050405020304" pitchFamily="18" charset="0"/>
                <a:cs typeface="Times New Roman" panose="02020603050405020304" pitchFamily="18" charset="0"/>
              </a:rPr>
              <a:t>Çocuğunuz kabus görürse... - Kabus, genellikle gece </a:t>
            </a:r>
            <a:r>
              <a:rPr lang="tr-TR" sz="2000" dirty="0" smtClean="0">
                <a:latin typeface="Times New Roman" panose="02020603050405020304" pitchFamily="18" charset="0"/>
                <a:cs typeface="Times New Roman" panose="02020603050405020304" pitchFamily="18" charset="0"/>
              </a:rPr>
              <a:t>uykusunun sonuna</a:t>
            </a: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doğru, korkulu rüyalarla uyanma </a:t>
            </a:r>
            <a:r>
              <a:rPr lang="tr-TR" sz="2000" dirty="0" err="1">
                <a:latin typeface="Times New Roman" panose="02020603050405020304" pitchFamily="18" charset="0"/>
                <a:cs typeface="Times New Roman" panose="02020603050405020304" pitchFamily="18" charset="0"/>
              </a:rPr>
              <a:t>nöbetidir.Çocuklarda</a:t>
            </a:r>
            <a:r>
              <a:rPr lang="tr-TR" sz="2000" dirty="0">
                <a:latin typeface="Times New Roman" panose="02020603050405020304" pitchFamily="18" charset="0"/>
                <a:cs typeface="Times New Roman" panose="02020603050405020304" pitchFamily="18" charset="0"/>
              </a:rPr>
              <a:t> hayli sık olup en çok 5 ile 6 yaşarasında görülür. Gece tekrarlayabilir, gündüz uykusunda da görülür. Çocuk uykudan uyandığında kabusu ayrıntıları ile anlatabilir ya da sabah uyandığında kabus gördüğünü hatırlayabilir.- Çocuğunuzun yanına olabildiğince çabuk gidin. Ona yanında olduğunuz ve ona hiçbir şeyin zarar vermesine izin vermeyeceğiniz konusunda güven verin. Kendini güvende hissetmesi için küçük bir ışık yakmasına izin verin Çocuğunuz eğer çok korkmuşsa onu rahatlatın ve sakinleştirin. Kabusların çocuk tarafından gerçek sanıldığını aklınızdan çıkarmayın. Rüyasında neler gördüğünü anlatmasını isteyin.</a:t>
            </a:r>
          </a:p>
        </p:txBody>
      </p:sp>
    </p:spTree>
    <p:extLst>
      <p:ext uri="{BB962C8B-B14F-4D97-AF65-F5344CB8AC3E}">
        <p14:creationId xmlns:p14="http://schemas.microsoft.com/office/powerpoint/2010/main" val="2902535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581891"/>
            <a:ext cx="8915400" cy="5329331"/>
          </a:xfrm>
        </p:spPr>
        <p:txBody>
          <a:bodyPr>
            <a:noAutofit/>
          </a:bodyPr>
          <a:lstStyle/>
          <a:p>
            <a:pPr algn="just"/>
            <a:r>
              <a:rPr lang="tr-TR" sz="2400" b="1" dirty="0">
                <a:latin typeface="Times New Roman" panose="02020603050405020304" pitchFamily="18" charset="0"/>
                <a:cs typeface="Times New Roman" panose="02020603050405020304" pitchFamily="18" charset="0"/>
              </a:rPr>
              <a:t>Odadaki canavarlar... Çocukların hayal gücü oldukça geniştir</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ve size odasında canavarlar olduğunu, </a:t>
            </a:r>
            <a:r>
              <a:rPr lang="tr-TR" sz="2400" dirty="0" smtClean="0">
                <a:latin typeface="Times New Roman" panose="02020603050405020304" pitchFamily="18" charset="0"/>
                <a:cs typeface="Times New Roman" panose="02020603050405020304" pitchFamily="18" charset="0"/>
              </a:rPr>
              <a:t>bu nedenle </a:t>
            </a:r>
            <a:r>
              <a:rPr lang="tr-TR" sz="2400" dirty="0">
                <a:latin typeface="Times New Roman" panose="02020603050405020304" pitchFamily="18" charset="0"/>
                <a:cs typeface="Times New Roman" panose="02020603050405020304" pitchFamily="18" charset="0"/>
              </a:rPr>
              <a:t>odasına gitmek istemediğini söyleyebilir. Bu kendini güvensiz hissetmesinin ya da ilgi çekmek istemesinin bir işareti olabilir. Genellikle yeni bir kardeş sahibi olan, okul yani başlayan, yeni eve taşınan çocuklarda bu durum görülebilir</a:t>
            </a:r>
            <a:r>
              <a:rPr lang="tr-TR" sz="2400" dirty="0" smtClean="0">
                <a:latin typeface="Times New Roman" panose="02020603050405020304" pitchFamily="18" charset="0"/>
                <a:cs typeface="Times New Roman" panose="02020603050405020304" pitchFamily="18" charset="0"/>
              </a:rPr>
              <a:t>. Asla </a:t>
            </a:r>
            <a:r>
              <a:rPr lang="tr-TR" sz="2400" dirty="0">
                <a:latin typeface="Times New Roman" panose="02020603050405020304" pitchFamily="18" charset="0"/>
                <a:cs typeface="Times New Roman" panose="02020603050405020304" pitchFamily="18" charset="0"/>
              </a:rPr>
              <a:t>bu durumla alay etmeyin ya da inkar etmeyin</a:t>
            </a:r>
            <a:r>
              <a:rPr lang="tr-TR" sz="2400" dirty="0" smtClean="0">
                <a:latin typeface="Times New Roman" panose="02020603050405020304" pitchFamily="18" charset="0"/>
                <a:cs typeface="Times New Roman" panose="02020603050405020304" pitchFamily="18" charset="0"/>
              </a:rPr>
              <a:t>. Çocuğunuz </a:t>
            </a:r>
            <a:r>
              <a:rPr lang="tr-TR" sz="2400" dirty="0">
                <a:latin typeface="Times New Roman" panose="02020603050405020304" pitchFamily="18" charset="0"/>
                <a:cs typeface="Times New Roman" panose="02020603050405020304" pitchFamily="18" charset="0"/>
              </a:rPr>
              <a:t>karanlıktan hoşlanmıyorsa çocuğunuzun odası için loş ışık veren bir lamba edinin</a:t>
            </a:r>
            <a:r>
              <a:rPr lang="tr-TR" sz="2400" dirty="0" smtClean="0">
                <a:latin typeface="Times New Roman" panose="02020603050405020304" pitchFamily="18" charset="0"/>
                <a:cs typeface="Times New Roman" panose="02020603050405020304" pitchFamily="18" charset="0"/>
              </a:rPr>
              <a:t>. Yalnız </a:t>
            </a:r>
            <a:r>
              <a:rPr lang="tr-TR" sz="2400" dirty="0">
                <a:latin typeface="Times New Roman" panose="02020603050405020304" pitchFamily="18" charset="0"/>
                <a:cs typeface="Times New Roman" panose="02020603050405020304" pitchFamily="18" charset="0"/>
              </a:rPr>
              <a:t>kalmak istemiyorsa ona uykuya dalana kadar onu her 5 ya da 10 dakikada bir kontrol edeceğinize dair söz verin ve sözünüzü mutlaka tutun</a:t>
            </a:r>
            <a:r>
              <a:rPr lang="tr-TR" sz="2400" dirty="0" smtClean="0">
                <a:latin typeface="Times New Roman" panose="02020603050405020304" pitchFamily="18" charset="0"/>
                <a:cs typeface="Times New Roman" panose="02020603050405020304" pitchFamily="18" charset="0"/>
              </a:rPr>
              <a:t>. Çocuğunuz </a:t>
            </a:r>
            <a:r>
              <a:rPr lang="tr-TR" sz="2400" dirty="0">
                <a:latin typeface="Times New Roman" panose="02020603050405020304" pitchFamily="18" charset="0"/>
                <a:cs typeface="Times New Roman" panose="02020603050405020304" pitchFamily="18" charset="0"/>
              </a:rPr>
              <a:t>yatağına gittikten sonra belli bir süre ona yakın olan bir yerlerde bulunmaya özen gösterin</a:t>
            </a:r>
            <a:r>
              <a:rPr lang="tr-TR" sz="2400" dirty="0" smtClean="0">
                <a:latin typeface="Times New Roman" panose="02020603050405020304" pitchFamily="18" charset="0"/>
                <a:cs typeface="Times New Roman" panose="02020603050405020304" pitchFamily="18" charset="0"/>
              </a:rPr>
              <a:t>. Çocuğunuzun </a:t>
            </a:r>
            <a:r>
              <a:rPr lang="tr-TR" sz="2400" dirty="0">
                <a:latin typeface="Times New Roman" panose="02020603050405020304" pitchFamily="18" charset="0"/>
                <a:cs typeface="Times New Roman" panose="02020603050405020304" pitchFamily="18" charset="0"/>
              </a:rPr>
              <a:t>yatağına ona eşlik etmesi için yumuşak ve güvenli olan oyuncaklar koyabilirsiniz</a:t>
            </a:r>
            <a:r>
              <a:rPr lang="tr-TR" sz="2400" dirty="0" smtClean="0">
                <a:latin typeface="Times New Roman" panose="02020603050405020304" pitchFamily="18" charset="0"/>
                <a:cs typeface="Times New Roman" panose="02020603050405020304" pitchFamily="18" charset="0"/>
              </a:rPr>
              <a:t>. Çocuğunuzun </a:t>
            </a:r>
            <a:r>
              <a:rPr lang="tr-TR" sz="2400" dirty="0">
                <a:latin typeface="Times New Roman" panose="02020603050405020304" pitchFamily="18" charset="0"/>
                <a:cs typeface="Times New Roman" panose="02020603050405020304" pitchFamily="18" charset="0"/>
              </a:rPr>
              <a:t>odasında çok hafif bir müzik çalabilirsiniz.</a:t>
            </a:r>
          </a:p>
        </p:txBody>
      </p:sp>
    </p:spTree>
    <p:extLst>
      <p:ext uri="{BB962C8B-B14F-4D97-AF65-F5344CB8AC3E}">
        <p14:creationId xmlns:p14="http://schemas.microsoft.com/office/powerpoint/2010/main" val="2454979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53777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290945"/>
            <a:ext cx="8915400" cy="5620277"/>
          </a:xfrm>
        </p:spPr>
        <p:txBody>
          <a:bodyPr>
            <a:normAutofit/>
          </a:bodyPr>
          <a:lstStyle/>
          <a:p>
            <a:pPr algn="just"/>
            <a:r>
              <a:rPr lang="tr-TR" sz="2400" dirty="0">
                <a:latin typeface="Times New Roman" panose="02020603050405020304" pitchFamily="18" charset="0"/>
                <a:cs typeface="Times New Roman" panose="02020603050405020304" pitchFamily="18" charset="0"/>
              </a:rPr>
              <a:t>Gece Terörü nedir?- Uykuda korku (gece terörü), genellikle uykuya daldıktan 2-3 saat sonra oluşan şiddetli panik nöbetidir. Çocuk çığlık atarak oturur veya kalkar, korku içindedir, üstündekileri atmak veya yastıkları fırlatmak gibi maksatsız hareketler yapar. Bağırır, anlamsız konuşur, söylenenleri anlamaz, sorulara cevap veremez, anneyi babayı tanımaz. Kısa süre sonra sakinleşir ve yeniden uykuya dalar. Uyanınca bu nöbeti hiç hatırlamaz. Dramatik olan bu tabloya karşın psikiyatrik bir bozuklukla ilişkisi saptanmamıştır.- Gece terörü en çok 5 ve 7 yaşları arasında görülür.- Gece terörü genelde zor dönemden geçen, duygularını çok paylaşmayan, içine atan çocuklarda daha sık rastlanır. Bu yapıdaki çocuğa duygularını ifade etmeyi öğretmek gerekir, gerek model olunarak gerekse alınabilecek profesyonel bir destek ile.</a:t>
            </a:r>
          </a:p>
        </p:txBody>
      </p:sp>
    </p:spTree>
    <p:extLst>
      <p:ext uri="{BB962C8B-B14F-4D97-AF65-F5344CB8AC3E}">
        <p14:creationId xmlns:p14="http://schemas.microsoft.com/office/powerpoint/2010/main" val="347171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526473"/>
            <a:ext cx="8915400" cy="5384749"/>
          </a:xfrm>
        </p:spPr>
        <p:txBody>
          <a:bodyPr/>
          <a:lstStyle/>
          <a:p>
            <a:pPr algn="just"/>
            <a:r>
              <a:rPr lang="tr-TR" sz="2400" b="1" dirty="0">
                <a:latin typeface="Times New Roman" panose="02020603050405020304" pitchFamily="18" charset="0"/>
                <a:cs typeface="Times New Roman" panose="02020603050405020304" pitchFamily="18" charset="0"/>
              </a:rPr>
              <a:t>- Yapmanız gereken yanında olup sakin davranmanızdır</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r>
              <a:rPr lang="tr-TR" sz="2400" dirty="0" smtClean="0">
                <a:latin typeface="Times New Roman" panose="02020603050405020304" pitchFamily="18" charset="0"/>
                <a:cs typeface="Times New Roman" panose="02020603050405020304" pitchFamily="18" charset="0"/>
              </a:rPr>
              <a:t> Çocuğunuzu </a:t>
            </a:r>
            <a:r>
              <a:rPr lang="tr-TR" sz="2400" dirty="0">
                <a:latin typeface="Times New Roman" panose="02020603050405020304" pitchFamily="18" charset="0"/>
                <a:cs typeface="Times New Roman" panose="02020603050405020304" pitchFamily="18" charset="0"/>
              </a:rPr>
              <a:t>uyandırmaya çalışmayın. - Kendisine zarar vermemesi için gerekli tedbirleri alın. Yataktan dışarı çıkacak gibi olursa etrafını destekleyin.- Gece korkularının her zaman önemli bir sorunu göstermediğini unutmayın. - Gece korkuları genellikle okul çağında son bulur, devam ederse doktorunuza </a:t>
            </a:r>
            <a:r>
              <a:rPr lang="tr-TR" sz="2400" dirty="0" smtClean="0">
                <a:latin typeface="Times New Roman" panose="02020603050405020304" pitchFamily="18" charset="0"/>
                <a:cs typeface="Times New Roman" panose="02020603050405020304" pitchFamily="18" charset="0"/>
              </a:rPr>
              <a:t>danışın</a:t>
            </a:r>
          </a:p>
          <a:p>
            <a:endParaRPr lang="tr-TR" dirty="0"/>
          </a:p>
        </p:txBody>
      </p:sp>
    </p:spTree>
    <p:extLst>
      <p:ext uri="{BB962C8B-B14F-4D97-AF65-F5344CB8AC3E}">
        <p14:creationId xmlns:p14="http://schemas.microsoft.com/office/powerpoint/2010/main" val="103686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498764"/>
            <a:ext cx="8915400" cy="5412458"/>
          </a:xfrm>
        </p:spPr>
        <p:txBody>
          <a:bodyPr/>
          <a:lstStyle/>
          <a:p>
            <a:pPr algn="just"/>
            <a:r>
              <a:rPr lang="tr-TR" sz="2400" dirty="0">
                <a:latin typeface="Times New Roman" panose="02020603050405020304" pitchFamily="18" charset="0"/>
                <a:cs typeface="Times New Roman" panose="02020603050405020304" pitchFamily="18" charset="0"/>
              </a:rPr>
              <a:t>Beslenme Alışkanlığı Bugün, sadece yetersiz beslenmeden değil, yanlış bes­lenmeden de kaynaklanan birçok sağlık sorunları yaşayan in­sanlar vardır. Zayıflıktan daha çok, aşırı kilo nedeniyle beden sağlığından şikayet eden ve ruhsal bunalıma giren insanların sayısı az değildir. Bunların kökenine bakıldığında, kişi bunun bilincinde olmasa da çoğunlukla küçükken kazanılan yanlış beslenme alışkanlıkları yatmaktadır. Onun için bu alışkanlığı çocuğa doğru olarak kazandırabilmek, onun hem beden hem de ruh sağlığı bakımından gerçekten önemlidir.  </a:t>
            </a:r>
          </a:p>
          <a:p>
            <a:endParaRPr lang="tr-TR" dirty="0"/>
          </a:p>
        </p:txBody>
      </p:sp>
    </p:spTree>
    <p:extLst>
      <p:ext uri="{BB962C8B-B14F-4D97-AF65-F5344CB8AC3E}">
        <p14:creationId xmlns:p14="http://schemas.microsoft.com/office/powerpoint/2010/main" val="2675797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191814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sz="2400" b="1" dirty="0">
                <a:latin typeface="Times New Roman" panose="02020603050405020304" pitchFamily="18" charset="0"/>
                <a:cs typeface="Times New Roman" panose="02020603050405020304" pitchFamily="18" charset="0"/>
              </a:rPr>
              <a:t>Çocuklarda Yeme </a:t>
            </a:r>
            <a:r>
              <a:rPr lang="tr-TR" sz="2400" b="1" dirty="0" smtClean="0">
                <a:latin typeface="Times New Roman" panose="02020603050405020304" pitchFamily="18" charset="0"/>
                <a:cs typeface="Times New Roman" panose="02020603050405020304" pitchFamily="18" charset="0"/>
              </a:rPr>
              <a:t>Problemleri</a:t>
            </a:r>
          </a:p>
          <a:p>
            <a:pPr marL="0" indent="0" algn="just">
              <a:buNone/>
            </a:pP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Yemek yememe 0-6 yaş döneminde annelerin-babaların özellikle vurguladığı bir problemdir . “O kadar özenerek hazırlıyorum bir lokma bile yediremiyorum, benimle hep inatlaşıyor ve asla sözümü dinlemiyor.”“ Bir türlü YEMİYOR sadece televizyon karşısında yemek yedirebiliyorum.” gibi ifadeler kullanılmaya başlamışsa yemek </a:t>
            </a:r>
            <a:r>
              <a:rPr lang="tr-TR" sz="2400" dirty="0" err="1">
                <a:latin typeface="Times New Roman" panose="02020603050405020304" pitchFamily="18" charset="0"/>
                <a:cs typeface="Times New Roman" panose="02020603050405020304" pitchFamily="18" charset="0"/>
              </a:rPr>
              <a:t>yemek</a:t>
            </a:r>
            <a:r>
              <a:rPr lang="tr-TR" sz="2400" dirty="0">
                <a:latin typeface="Times New Roman" panose="02020603050405020304" pitchFamily="18" charset="0"/>
                <a:cs typeface="Times New Roman" panose="02020603050405020304" pitchFamily="18" charset="0"/>
              </a:rPr>
              <a:t> gibi çocuğunuzun sağlıklı gelişimi için gerekli olan bu temel ihtiyaç problem olmaya başlamış demektir.</a:t>
            </a:r>
          </a:p>
        </p:txBody>
      </p:sp>
    </p:spTree>
    <p:extLst>
      <p:ext uri="{BB962C8B-B14F-4D97-AF65-F5344CB8AC3E}">
        <p14:creationId xmlns:p14="http://schemas.microsoft.com/office/powerpoint/2010/main" val="1654519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8070348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914400"/>
            <a:ext cx="8915400" cy="4996822"/>
          </a:xfrm>
        </p:spPr>
        <p:txBody>
          <a:bodyPr>
            <a:normAutofit/>
          </a:bodyPr>
          <a:lstStyle/>
          <a:p>
            <a:pPr algn="just"/>
            <a:r>
              <a:rPr lang="tr-TR" sz="2400" b="1" dirty="0">
                <a:latin typeface="Times New Roman" panose="02020603050405020304" pitchFamily="18" charset="0"/>
                <a:cs typeface="Times New Roman" panose="02020603050405020304" pitchFamily="18" charset="0"/>
              </a:rPr>
              <a:t>Yemek saatleri yaklaştıkça sıkıntı yaşıyorum</a:t>
            </a:r>
            <a:r>
              <a:rPr lang="tr-TR" sz="2400" b="1" dirty="0" smtClean="0">
                <a:latin typeface="Times New Roman" panose="02020603050405020304" pitchFamily="18" charset="0"/>
                <a:cs typeface="Times New Roman" panose="02020603050405020304" pitchFamily="18" charset="0"/>
              </a:rPr>
              <a:t>.”</a:t>
            </a:r>
          </a:p>
          <a:p>
            <a:pPr marL="0" indent="0" algn="just">
              <a:buNone/>
            </a:pP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“Diğer çocuklar ne güzel yiyor, bir de benimkine </a:t>
            </a:r>
            <a:r>
              <a:rPr lang="tr-TR" sz="2400" dirty="0" err="1">
                <a:latin typeface="Times New Roman" panose="02020603050405020304" pitchFamily="18" charset="0"/>
                <a:cs typeface="Times New Roman" panose="02020603050405020304" pitchFamily="18" charset="0"/>
              </a:rPr>
              <a:t>bak.”“Bütün</a:t>
            </a:r>
            <a:r>
              <a:rPr lang="tr-TR" sz="2400" dirty="0">
                <a:latin typeface="Times New Roman" panose="02020603050405020304" pitchFamily="18" charset="0"/>
                <a:cs typeface="Times New Roman" panose="02020603050405020304" pitchFamily="18" charset="0"/>
              </a:rPr>
              <a:t> gün ağzına bir lokma yemek </a:t>
            </a:r>
            <a:r>
              <a:rPr lang="tr-TR" sz="2400" dirty="0" err="1">
                <a:latin typeface="Times New Roman" panose="02020603050405020304" pitchFamily="18" charset="0"/>
                <a:cs typeface="Times New Roman" panose="02020603050405020304" pitchFamily="18" charset="0"/>
              </a:rPr>
              <a:t>koymadı.”“Başkaları</a:t>
            </a:r>
            <a:r>
              <a:rPr lang="tr-TR" sz="2400" dirty="0">
                <a:latin typeface="Times New Roman" panose="02020603050405020304" pitchFamily="18" charset="0"/>
                <a:cs typeface="Times New Roman" panose="02020603050405020304" pitchFamily="18" charset="0"/>
              </a:rPr>
              <a:t> ne güzel yediriyor, bana gelince ağzını </a:t>
            </a:r>
            <a:r>
              <a:rPr lang="tr-TR" sz="2400" dirty="0" err="1">
                <a:latin typeface="Times New Roman" panose="02020603050405020304" pitchFamily="18" charset="0"/>
                <a:cs typeface="Times New Roman" panose="02020603050405020304" pitchFamily="18" charset="0"/>
              </a:rPr>
              <a:t>açmıyor.”“Evde</a:t>
            </a:r>
            <a:r>
              <a:rPr lang="tr-TR" sz="2400" dirty="0">
                <a:latin typeface="Times New Roman" panose="02020603050405020304" pitchFamily="18" charset="0"/>
                <a:cs typeface="Times New Roman" panose="02020603050405020304" pitchFamily="18" charset="0"/>
              </a:rPr>
              <a:t> her yemek saati </a:t>
            </a:r>
            <a:r>
              <a:rPr lang="tr-TR" sz="2400" dirty="0" err="1">
                <a:latin typeface="Times New Roman" panose="02020603050405020304" pitchFamily="18" charset="0"/>
                <a:cs typeface="Times New Roman" panose="02020603050405020304" pitchFamily="18" charset="0"/>
              </a:rPr>
              <a:t>bağırıp,çağırmaktan</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bıktım.”Çocukların</a:t>
            </a:r>
            <a:r>
              <a:rPr lang="tr-TR" sz="2400" dirty="0">
                <a:latin typeface="Times New Roman" panose="02020603050405020304" pitchFamily="18" charset="0"/>
                <a:cs typeface="Times New Roman" panose="02020603050405020304" pitchFamily="18" charset="0"/>
              </a:rPr>
              <a:t> çok küçük yaşlardan itibaren, kontrol sağlayabildiklerini keşfettikleri konulardan biri yemek </a:t>
            </a:r>
            <a:r>
              <a:rPr lang="tr-TR" sz="2400" dirty="0" err="1">
                <a:latin typeface="Times New Roman" panose="02020603050405020304" pitchFamily="18" charset="0"/>
                <a:cs typeface="Times New Roman" panose="02020603050405020304" pitchFamily="18" charset="0"/>
              </a:rPr>
              <a:t>yemek</a:t>
            </a:r>
            <a:r>
              <a:rPr lang="tr-TR" sz="2400" dirty="0">
                <a:latin typeface="Times New Roman" panose="02020603050405020304" pitchFamily="18" charset="0"/>
                <a:cs typeface="Times New Roman" panose="02020603050405020304" pitchFamily="18" charset="0"/>
              </a:rPr>
              <a:t> diğeri ise; tuvalet alışkanlığıdır</a:t>
            </a:r>
            <a:r>
              <a:rPr lang="tr-TR" sz="2400" dirty="0" smtClean="0">
                <a:latin typeface="Times New Roman" panose="02020603050405020304" pitchFamily="18" charset="0"/>
                <a:cs typeface="Times New Roman" panose="02020603050405020304" pitchFamily="18" charset="0"/>
              </a:rPr>
              <a:t>. Çocuklar </a:t>
            </a:r>
            <a:r>
              <a:rPr lang="tr-TR" sz="2400" dirty="0">
                <a:latin typeface="Times New Roman" panose="02020603050405020304" pitchFamily="18" charset="0"/>
                <a:cs typeface="Times New Roman" panose="02020603050405020304" pitchFamily="18" charset="0"/>
              </a:rPr>
              <a:t>daha bebeklik dönemlerinden başlayarak, yemek yiyerek veya yemeyerek ailelerini denetim altında tutabileceklerini fark ederler.</a:t>
            </a:r>
          </a:p>
        </p:txBody>
      </p:sp>
    </p:spTree>
    <p:extLst>
      <p:ext uri="{BB962C8B-B14F-4D97-AF65-F5344CB8AC3E}">
        <p14:creationId xmlns:p14="http://schemas.microsoft.com/office/powerpoint/2010/main" val="2729120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623455"/>
            <a:ext cx="8915400" cy="5287767"/>
          </a:xfrm>
        </p:spPr>
        <p:txBody>
          <a:bodyPr>
            <a:normAutofit/>
          </a:bodyPr>
          <a:lstStyle/>
          <a:p>
            <a:pPr algn="just"/>
            <a:r>
              <a:rPr lang="tr-TR" sz="2400" b="1" dirty="0">
                <a:latin typeface="Times New Roman" panose="02020603050405020304" pitchFamily="18" charset="0"/>
                <a:cs typeface="Times New Roman" panose="02020603050405020304" pitchFamily="18" charset="0"/>
              </a:rPr>
              <a:t>Yemek nasıl Problem olur</a:t>
            </a:r>
            <a:r>
              <a:rPr lang="tr-TR" sz="2400" b="1" dirty="0" smtClean="0">
                <a:latin typeface="Times New Roman" panose="02020603050405020304" pitchFamily="18" charset="0"/>
                <a:cs typeface="Times New Roman" panose="02020603050405020304" pitchFamily="18" charset="0"/>
              </a:rPr>
              <a:t>?</a:t>
            </a:r>
          </a:p>
          <a:p>
            <a:pPr marL="0" indent="0" algn="just">
              <a:buNone/>
            </a:pP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Yemek </a:t>
            </a:r>
            <a:r>
              <a:rPr lang="tr-TR" sz="2400" dirty="0" err="1">
                <a:latin typeface="Times New Roman" panose="02020603050405020304" pitchFamily="18" charset="0"/>
                <a:cs typeface="Times New Roman" panose="02020603050405020304" pitchFamily="18" charset="0"/>
              </a:rPr>
              <a:t>yemek</a:t>
            </a:r>
            <a:r>
              <a:rPr lang="tr-TR" sz="2400" dirty="0">
                <a:latin typeface="Times New Roman" panose="02020603050405020304" pitchFamily="18" charset="0"/>
                <a:cs typeface="Times New Roman" panose="02020603050405020304" pitchFamily="18" charset="0"/>
              </a:rPr>
              <a:t>; çocuğunuzun </a:t>
            </a:r>
            <a:r>
              <a:rPr lang="tr-TR" sz="2400" dirty="0" smtClean="0">
                <a:latin typeface="Times New Roman" panose="02020603050405020304" pitchFamily="18" charset="0"/>
                <a:cs typeface="Times New Roman" panose="02020603050405020304" pitchFamily="18" charset="0"/>
              </a:rPr>
              <a:t>önemli fiziksel </a:t>
            </a:r>
            <a:r>
              <a:rPr lang="tr-TR" sz="2400" dirty="0">
                <a:latin typeface="Times New Roman" panose="02020603050405020304" pitchFamily="18" charset="0"/>
                <a:cs typeface="Times New Roman" panose="02020603050405020304" pitchFamily="18" charset="0"/>
              </a:rPr>
              <a:t>ihtiyaçlarından biridir. Düzenli </a:t>
            </a:r>
            <a:r>
              <a:rPr lang="tr-TR" sz="2400" dirty="0" smtClean="0">
                <a:latin typeface="Times New Roman" panose="02020603050405020304" pitchFamily="18" charset="0"/>
                <a:cs typeface="Times New Roman" panose="02020603050405020304" pitchFamily="18" charset="0"/>
              </a:rPr>
              <a:t>ve yeterli </a:t>
            </a:r>
            <a:r>
              <a:rPr lang="tr-TR" sz="2400" dirty="0">
                <a:latin typeface="Times New Roman" panose="02020603050405020304" pitchFamily="18" charset="0"/>
                <a:cs typeface="Times New Roman" panose="02020603050405020304" pitchFamily="18" charset="0"/>
              </a:rPr>
              <a:t>düzeyde beslenme </a:t>
            </a:r>
            <a:r>
              <a:rPr lang="tr-TR" sz="2400" dirty="0" smtClean="0">
                <a:latin typeface="Times New Roman" panose="02020603050405020304" pitchFamily="18" charset="0"/>
                <a:cs typeface="Times New Roman" panose="02020603050405020304" pitchFamily="18" charset="0"/>
              </a:rPr>
              <a:t>çocuğunuzun sağlıklı </a:t>
            </a:r>
            <a:r>
              <a:rPr lang="tr-TR" sz="2400" dirty="0">
                <a:latin typeface="Times New Roman" panose="02020603050405020304" pitchFamily="18" charset="0"/>
                <a:cs typeface="Times New Roman" panose="02020603050405020304" pitchFamily="18" charset="0"/>
              </a:rPr>
              <a:t>büyümesi açısından öncelikli koşullardan biridir</a:t>
            </a:r>
            <a:r>
              <a:rPr lang="tr-TR" sz="2400" dirty="0" smtClean="0">
                <a:latin typeface="Times New Roman" panose="02020603050405020304" pitchFamily="18" charset="0"/>
                <a:cs typeface="Times New Roman" panose="02020603050405020304" pitchFamily="18" charset="0"/>
              </a:rPr>
              <a:t>. Çocuğunuzun </a:t>
            </a:r>
            <a:r>
              <a:rPr lang="tr-TR" sz="2400" dirty="0">
                <a:latin typeface="Times New Roman" panose="02020603050405020304" pitchFamily="18" charset="0"/>
                <a:cs typeface="Times New Roman" panose="02020603050405020304" pitchFamily="18" charset="0"/>
              </a:rPr>
              <a:t>sağlıklı beslenmesi için almış olduğunuz yeşil ve vitamin dolu sebzelerle sırf sağlıklı beslensin diye saatlerinizi ayırarak hünerli ellerinizle hazırlamış olduğunuz o güzel tabağı önüne koyduğunuzda </a:t>
            </a:r>
            <a:r>
              <a:rPr lang="tr-TR" sz="2400" dirty="0" err="1">
                <a:latin typeface="Times New Roman" panose="02020603050405020304" pitchFamily="18" charset="0"/>
                <a:cs typeface="Times New Roman" panose="02020603050405020304" pitchFamily="18" charset="0"/>
              </a:rPr>
              <a:t>red</a:t>
            </a:r>
            <a:r>
              <a:rPr lang="tr-TR" sz="2400" dirty="0">
                <a:latin typeface="Times New Roman" panose="02020603050405020304" pitchFamily="18" charset="0"/>
                <a:cs typeface="Times New Roman" panose="02020603050405020304" pitchFamily="18" charset="0"/>
              </a:rPr>
              <a:t> cevabı almanız sizi çileden çıkarabilir. İşte burada sabırlı olmalı ve öfkenizi kontrol etmelisiniz.</a:t>
            </a:r>
          </a:p>
        </p:txBody>
      </p:sp>
    </p:spTree>
    <p:extLst>
      <p:ext uri="{BB962C8B-B14F-4D97-AF65-F5344CB8AC3E}">
        <p14:creationId xmlns:p14="http://schemas.microsoft.com/office/powerpoint/2010/main" val="26615553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249382"/>
            <a:ext cx="8915400" cy="5661840"/>
          </a:xfrm>
        </p:spPr>
        <p:txBody>
          <a:bodyPr>
            <a:normAutofit/>
          </a:bodyPr>
          <a:lstStyle/>
          <a:p>
            <a:pPr algn="just"/>
            <a:r>
              <a:rPr lang="tr-TR" sz="2400" dirty="0">
                <a:latin typeface="Times New Roman" panose="02020603050405020304" pitchFamily="18" charset="0"/>
                <a:cs typeface="Times New Roman" panose="02020603050405020304" pitchFamily="18" charset="0"/>
              </a:rPr>
              <a:t>Yeme probleminde anne yemesi konusunda ısrarcı olmakta ve çocukla bir mücadeleye girmektedir. Yapılan bu tür müdahale ve mücadeleler çocuğu yemek gibi doğal bir ihtiyaçtan daha da uzaklaştırmakta ve anne-çocuk arasındaki uçurumu arttırmaktadır. Anne – baba çocukları ne kadar çok yerse o kadar sağlıklı olacaklarının düşünerek onu sürekli yedirmeye çalışabilirler; çocuk yemeği reddettiğinde kendilerini kötü, başarısız anne olarak görürler. Annesinin bu konudaki zaafını hisseden çocuk yeme davranışını anneye karşı kullanmaya başlar. Çocukların beslenmesi konusundaki duyarlılık ve bazen tutarsız davranışlar sadece kendilerinden kaynaklanmamaktadır. </a:t>
            </a:r>
          </a:p>
          <a:p>
            <a:endParaRPr lang="tr-TR" dirty="0"/>
          </a:p>
        </p:txBody>
      </p:sp>
    </p:spTree>
    <p:extLst>
      <p:ext uri="{BB962C8B-B14F-4D97-AF65-F5344CB8AC3E}">
        <p14:creationId xmlns:p14="http://schemas.microsoft.com/office/powerpoint/2010/main" val="13473237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318655"/>
            <a:ext cx="8915400" cy="5592567"/>
          </a:xfrm>
        </p:spPr>
        <p:txBody>
          <a:bodyPr/>
          <a:lstStyle/>
          <a:p>
            <a:pPr algn="just"/>
            <a:r>
              <a:rPr lang="tr-TR" sz="2400" b="1" dirty="0">
                <a:latin typeface="Times New Roman" panose="02020603050405020304" pitchFamily="18" charset="0"/>
                <a:cs typeface="Times New Roman" panose="02020603050405020304" pitchFamily="18" charset="0"/>
              </a:rPr>
              <a:t>Yeme Problemi Nasıl Çözülür</a:t>
            </a:r>
            <a:r>
              <a:rPr lang="tr-TR" sz="2400" b="1" dirty="0" smtClean="0">
                <a:latin typeface="Times New Roman" panose="02020603050405020304" pitchFamily="18" charset="0"/>
                <a:cs typeface="Times New Roman" panose="02020603050405020304" pitchFamily="18" charset="0"/>
              </a:rPr>
              <a:t>?</a:t>
            </a:r>
          </a:p>
          <a:p>
            <a:pPr marL="0" indent="0" algn="just">
              <a:buNone/>
            </a:pP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Onunla inatlaşmayın , yemeğin </a:t>
            </a:r>
            <a:r>
              <a:rPr lang="tr-TR" sz="2400" dirty="0" smtClean="0">
                <a:latin typeface="Times New Roman" panose="02020603050405020304" pitchFamily="18" charset="0"/>
                <a:cs typeface="Times New Roman" panose="02020603050405020304" pitchFamily="18" charset="0"/>
              </a:rPr>
              <a:t>doğal bir </a:t>
            </a:r>
            <a:r>
              <a:rPr lang="tr-TR" sz="2400" dirty="0">
                <a:latin typeface="Times New Roman" panose="02020603050405020304" pitchFamily="18" charset="0"/>
                <a:cs typeface="Times New Roman" panose="02020603050405020304" pitchFamily="18" charset="0"/>
              </a:rPr>
              <a:t>ihtiyaç ve rutin bir aktivite olduğunu ona </a:t>
            </a:r>
            <a:r>
              <a:rPr lang="tr-TR" sz="2400" dirty="0" smtClean="0">
                <a:latin typeface="Times New Roman" panose="02020603050405020304" pitchFamily="18" charset="0"/>
                <a:cs typeface="Times New Roman" panose="02020603050405020304" pitchFamily="18" charset="0"/>
              </a:rPr>
              <a:t>konuşmalarınız ve </a:t>
            </a:r>
            <a:r>
              <a:rPr lang="tr-TR" sz="2400" dirty="0">
                <a:latin typeface="Times New Roman" panose="02020603050405020304" pitchFamily="18" charset="0"/>
                <a:cs typeface="Times New Roman" panose="02020603050405020304" pitchFamily="18" charset="0"/>
              </a:rPr>
              <a:t>davranışlarınızla gösterin</a:t>
            </a:r>
            <a:r>
              <a:rPr lang="tr-TR" sz="2400" dirty="0" smtClean="0">
                <a:latin typeface="Times New Roman" panose="02020603050405020304" pitchFamily="18" charset="0"/>
                <a:cs typeface="Times New Roman" panose="02020603050405020304" pitchFamily="18" charset="0"/>
              </a:rPr>
              <a:t>. Çocuk </a:t>
            </a:r>
            <a:r>
              <a:rPr lang="tr-TR" sz="2400" dirty="0">
                <a:latin typeface="Times New Roman" panose="02020603050405020304" pitchFamily="18" charset="0"/>
                <a:cs typeface="Times New Roman" panose="02020603050405020304" pitchFamily="18" charset="0"/>
              </a:rPr>
              <a:t>kaşığı tutup ağzına götürmeyi başardığı andan itibaren (yaklaşık 1,5 yaş) yiyebilir kendi kendine yemesi için teşvik edin. 2-2,5 yaşından başlayarak kendi sandalyesinde, kendi derin tabağında, döke saça da olsa bütün yemeğini kendi kendine yemesine fırsat verin. Bunun için gerekli olan sabrı gösterin</a:t>
            </a:r>
            <a:r>
              <a:rPr lang="tr-TR" sz="2400" dirty="0" smtClean="0">
                <a:latin typeface="Times New Roman" panose="02020603050405020304" pitchFamily="18" charset="0"/>
                <a:cs typeface="Times New Roman" panose="02020603050405020304" pitchFamily="18" charset="0"/>
              </a:rPr>
              <a:t>. Ona </a:t>
            </a:r>
            <a:r>
              <a:rPr lang="tr-TR" sz="2400" dirty="0">
                <a:latin typeface="Times New Roman" panose="02020603050405020304" pitchFamily="18" charset="0"/>
                <a:cs typeface="Times New Roman" panose="02020603050405020304" pitchFamily="18" charset="0"/>
              </a:rPr>
              <a:t>bu konuda anne ve baba olarak doğru model olmalısınız. Yemek saatlerinde yemek masasında ailecek yer almalı ve menüde yer alan yemekler ailenin tüm üyeleri tarafından sırası ile yenmeli, ( babanın yemek seçme veya pırasa yememe gibi bir özelliği varsa bu çocuk için yanlış bir model oluşturabilir)</a:t>
            </a:r>
          </a:p>
          <a:p>
            <a:endParaRPr lang="tr-TR" dirty="0"/>
          </a:p>
        </p:txBody>
      </p:sp>
    </p:spTree>
    <p:extLst>
      <p:ext uri="{BB962C8B-B14F-4D97-AF65-F5344CB8AC3E}">
        <p14:creationId xmlns:p14="http://schemas.microsoft.com/office/powerpoint/2010/main" val="3842700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1662544"/>
            <a:ext cx="8915400" cy="4248677"/>
          </a:xfrm>
        </p:spPr>
        <p:txBody>
          <a:bodyPr>
            <a:normAutofit/>
          </a:bodyPr>
          <a:lstStyle/>
          <a:p>
            <a:pPr algn="just"/>
            <a:r>
              <a:rPr lang="tr-TR" sz="2400" dirty="0">
                <a:latin typeface="Times New Roman" panose="02020603050405020304" pitchFamily="18" charset="0"/>
                <a:cs typeface="Times New Roman" panose="02020603050405020304" pitchFamily="18" charset="0"/>
              </a:rPr>
              <a:t>“Çocuk annesinden, babasından ve evinden ayrı kalmakla ilgili kaygı yaşar. Bu kaygı hali zaman zaman bedensel problemlerle kendini belli eder (karın ağrısı, kusma, mide bulantısı vb.) zaman zaman da çocuk ağlar, sınıfa girmez, servise binmez ya da zorla sınıfa girse bile sınıf içinde ağlamaya devam eder, bu süreç uzun sürerse derslerinde geri kalmaya başlayabilir. Böyle bir durumda anne-babalara, sınıf öğretmenine ve rehberlik birimlerine çok iş düşmektedir. </a:t>
            </a:r>
          </a:p>
        </p:txBody>
      </p:sp>
    </p:spTree>
    <p:extLst>
      <p:ext uri="{BB962C8B-B14F-4D97-AF65-F5344CB8AC3E}">
        <p14:creationId xmlns:p14="http://schemas.microsoft.com/office/powerpoint/2010/main" val="14619381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1167083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290945"/>
            <a:ext cx="8915400" cy="5620277"/>
          </a:xfrm>
        </p:spPr>
        <p:txBody>
          <a:bodyPr>
            <a:normAutofit/>
          </a:bodyPr>
          <a:lstStyle/>
          <a:p>
            <a:pPr algn="just"/>
            <a:r>
              <a:rPr lang="tr-TR" sz="2400" b="1" dirty="0">
                <a:latin typeface="Times New Roman" panose="02020603050405020304" pitchFamily="18" charset="0"/>
                <a:cs typeface="Times New Roman" panose="02020603050405020304" pitchFamily="18" charset="0"/>
              </a:rPr>
              <a:t>Yemek hazırlanmadan 10-15 dakika </a:t>
            </a:r>
            <a:r>
              <a:rPr lang="tr-TR" sz="2400" b="1" dirty="0" smtClean="0">
                <a:latin typeface="Times New Roman" panose="02020603050405020304" pitchFamily="18" charset="0"/>
                <a:cs typeface="Times New Roman" panose="02020603050405020304" pitchFamily="18" charset="0"/>
              </a:rPr>
              <a:t>önce</a:t>
            </a:r>
          </a:p>
          <a:p>
            <a:pPr marL="0" indent="0" algn="just">
              <a:buNone/>
            </a:pP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yemeği hazırlayacağınızı ona iletmelisiniz</a:t>
            </a:r>
            <a:r>
              <a:rPr lang="tr-TR" sz="2400" dirty="0" smtClean="0">
                <a:latin typeface="Times New Roman" panose="02020603050405020304" pitchFamily="18" charset="0"/>
                <a:cs typeface="Times New Roman" panose="02020603050405020304" pitchFamily="18" charset="0"/>
              </a:rPr>
              <a:t>. Oyun </a:t>
            </a:r>
            <a:r>
              <a:rPr lang="tr-TR" sz="2400" dirty="0">
                <a:latin typeface="Times New Roman" panose="02020603050405020304" pitchFamily="18" charset="0"/>
                <a:cs typeface="Times New Roman" panose="02020603050405020304" pitchFamily="18" charset="0"/>
              </a:rPr>
              <a:t>aktivitesi veya </a:t>
            </a:r>
            <a:r>
              <a:rPr lang="tr-TR" sz="2400">
                <a:latin typeface="Times New Roman" panose="02020603050405020304" pitchFamily="18" charset="0"/>
                <a:cs typeface="Times New Roman" panose="02020603050405020304" pitchFamily="18" charset="0"/>
              </a:rPr>
              <a:t>uğraşısı </a:t>
            </a:r>
            <a:r>
              <a:rPr lang="tr-TR" sz="2400" smtClean="0">
                <a:latin typeface="Times New Roman" panose="02020603050405020304" pitchFamily="18" charset="0"/>
                <a:cs typeface="Times New Roman" panose="02020603050405020304" pitchFamily="18" charset="0"/>
              </a:rPr>
              <a:t>bitmeden oyunun </a:t>
            </a:r>
            <a:r>
              <a:rPr lang="tr-TR" sz="2400" dirty="0">
                <a:latin typeface="Times New Roman" panose="02020603050405020304" pitchFamily="18" charset="0"/>
                <a:cs typeface="Times New Roman" panose="02020603050405020304" pitchFamily="18" charset="0"/>
              </a:rPr>
              <a:t>başından apar topar </a:t>
            </a:r>
            <a:r>
              <a:rPr lang="tr-TR" sz="2400" dirty="0" smtClean="0">
                <a:latin typeface="Times New Roman" panose="02020603050405020304" pitchFamily="18" charset="0"/>
                <a:cs typeface="Times New Roman" panose="02020603050405020304" pitchFamily="18" charset="0"/>
              </a:rPr>
              <a:t>yemek masasına </a:t>
            </a:r>
            <a:r>
              <a:rPr lang="tr-TR" sz="2400" dirty="0">
                <a:latin typeface="Times New Roman" panose="02020603050405020304" pitchFamily="18" charset="0"/>
                <a:cs typeface="Times New Roman" panose="02020603050405020304" pitchFamily="18" charset="0"/>
              </a:rPr>
              <a:t>oturtulacak bir çocuğun </a:t>
            </a:r>
            <a:r>
              <a:rPr lang="tr-TR" sz="2400" dirty="0" smtClean="0">
                <a:latin typeface="Times New Roman" panose="02020603050405020304" pitchFamily="18" charset="0"/>
                <a:cs typeface="Times New Roman" panose="02020603050405020304" pitchFamily="18" charset="0"/>
              </a:rPr>
              <a:t>yemek masasında </a:t>
            </a:r>
            <a:r>
              <a:rPr lang="tr-TR" sz="2400" dirty="0">
                <a:latin typeface="Times New Roman" panose="02020603050405020304" pitchFamily="18" charset="0"/>
                <a:cs typeface="Times New Roman" panose="02020603050405020304" pitchFamily="18" charset="0"/>
              </a:rPr>
              <a:t>mutsuz olması ve yemeğini yemeye tepki göstermesi beklenilen bir sonuçtur</a:t>
            </a:r>
            <a:r>
              <a:rPr lang="tr-TR" sz="2400" dirty="0" smtClean="0">
                <a:latin typeface="Times New Roman" panose="02020603050405020304" pitchFamily="18" charset="0"/>
                <a:cs typeface="Times New Roman" panose="02020603050405020304" pitchFamily="18" charset="0"/>
              </a:rPr>
              <a:t>. Yemek </a:t>
            </a:r>
            <a:r>
              <a:rPr lang="tr-TR" sz="2400" dirty="0">
                <a:latin typeface="Times New Roman" panose="02020603050405020304" pitchFamily="18" charset="0"/>
                <a:cs typeface="Times New Roman" panose="02020603050405020304" pitchFamily="18" charset="0"/>
              </a:rPr>
              <a:t>öncesinde yemeğin hazır olacağını söylemenize rağmen yemek masasına gelmeyen bir çocuğunuz varsa ;inatlaşmayın , siz ve diğer aile üyeleri masadaki yerlerinize oturun ve yemeğinize başlayın, onun bu davranışını görmemezlikten gelin ve onunla ilgilenmeyin, asla ve asla başka yemek alternatifi sunmayın, yemeği yemek masası dışında bir yere taşımayın</a:t>
            </a:r>
            <a:r>
              <a:rPr lang="tr-TR" sz="2400" dirty="0" smtClean="0">
                <a:latin typeface="Times New Roman" panose="02020603050405020304" pitchFamily="18" charset="0"/>
                <a:cs typeface="Times New Roman" panose="02020603050405020304" pitchFamily="18" charset="0"/>
              </a:rPr>
              <a:t>. Çocuktan </a:t>
            </a:r>
            <a:r>
              <a:rPr lang="tr-TR" sz="2400" dirty="0">
                <a:latin typeface="Times New Roman" panose="02020603050405020304" pitchFamily="18" charset="0"/>
                <a:cs typeface="Times New Roman" panose="02020603050405020304" pitchFamily="18" charset="0"/>
              </a:rPr>
              <a:t>çok yemesi istendikçe, diğer kişilerin </a:t>
            </a:r>
            <a:r>
              <a:rPr lang="tr-TR" sz="2400" dirty="0" smtClean="0">
                <a:latin typeface="Times New Roman" panose="02020603050405020304" pitchFamily="18" charset="0"/>
                <a:cs typeface="Times New Roman" panose="02020603050405020304" pitchFamily="18" charset="0"/>
              </a:rPr>
              <a:t>ilgisini çekmek </a:t>
            </a:r>
            <a:r>
              <a:rPr lang="tr-TR" sz="2400" dirty="0">
                <a:latin typeface="Times New Roman" panose="02020603050405020304" pitchFamily="18" charset="0"/>
                <a:cs typeface="Times New Roman" panose="02020603050405020304" pitchFamily="18" charset="0"/>
              </a:rPr>
              <a:t>için yememekte direnecektir. Hiçbir çocuğun </a:t>
            </a:r>
            <a:r>
              <a:rPr lang="tr-TR" sz="2400" dirty="0" smtClean="0">
                <a:latin typeface="Times New Roman" panose="02020603050405020304" pitchFamily="18" charset="0"/>
                <a:cs typeface="Times New Roman" panose="02020603050405020304" pitchFamily="18" charset="0"/>
              </a:rPr>
              <a:t>açlıktan kendini </a:t>
            </a:r>
            <a:r>
              <a:rPr lang="tr-TR" sz="2400" dirty="0">
                <a:latin typeface="Times New Roman" panose="02020603050405020304" pitchFamily="18" charset="0"/>
                <a:cs typeface="Times New Roman" panose="02020603050405020304" pitchFamily="18" charset="0"/>
              </a:rPr>
              <a:t>öldürdüğü görülmemiştir. İlgisiz davranıldığında karnını doyuracaktır.</a:t>
            </a:r>
          </a:p>
          <a:p>
            <a:endParaRPr lang="tr-TR" dirty="0"/>
          </a:p>
        </p:txBody>
      </p:sp>
    </p:spTree>
    <p:extLst>
      <p:ext uri="{BB962C8B-B14F-4D97-AF65-F5344CB8AC3E}">
        <p14:creationId xmlns:p14="http://schemas.microsoft.com/office/powerpoint/2010/main" val="41753076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581891"/>
            <a:ext cx="8915400" cy="5329331"/>
          </a:xfrm>
        </p:spPr>
        <p:txBody>
          <a:bodyPr>
            <a:normAutofit/>
          </a:bodyPr>
          <a:lstStyle/>
          <a:p>
            <a:pPr algn="just"/>
            <a:r>
              <a:rPr lang="tr-TR" b="1" dirty="0">
                <a:latin typeface="Times New Roman" panose="02020603050405020304" pitchFamily="18" charset="0"/>
                <a:cs typeface="Times New Roman" panose="02020603050405020304" pitchFamily="18" charset="0"/>
              </a:rPr>
              <a:t>Onu büyüklerin yediği her yemeği yemesi konusunda </a:t>
            </a:r>
            <a:r>
              <a:rPr lang="tr-TR" b="1" dirty="0" smtClean="0">
                <a:latin typeface="Times New Roman" panose="02020603050405020304" pitchFamily="18" charset="0"/>
                <a:cs typeface="Times New Roman" panose="02020603050405020304" pitchFamily="18" charset="0"/>
              </a:rPr>
              <a:t>zorlamayın</a:t>
            </a:r>
          </a:p>
          <a:p>
            <a:pPr marL="0" indent="0" algn="just">
              <a:buNone/>
            </a:pP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Onu büyüklerin yediği her yemeği yemesi konusunda zorlamayın. Çünkü çocukların damak zevkinin ve beklentilerinin büyüklerinkinden farklı olduğu bir gerçektir. Ama her çeşit yemekten </a:t>
            </a:r>
            <a:r>
              <a:rPr lang="tr-TR" sz="2000" dirty="0" err="1">
                <a:latin typeface="Times New Roman" panose="02020603050405020304" pitchFamily="18" charset="0"/>
                <a:cs typeface="Times New Roman" panose="02020603050405020304" pitchFamily="18" charset="0"/>
              </a:rPr>
              <a:t>tatmasıgerektiğini</a:t>
            </a:r>
            <a:r>
              <a:rPr lang="tr-TR" sz="2000" dirty="0">
                <a:latin typeface="Times New Roman" panose="02020603050405020304" pitchFamily="18" charset="0"/>
                <a:cs typeface="Times New Roman" panose="02020603050405020304" pitchFamily="18" charset="0"/>
              </a:rPr>
              <a:t> ona </a:t>
            </a:r>
            <a:r>
              <a:rPr lang="tr-TR" sz="2000" dirty="0" err="1">
                <a:latin typeface="Times New Roman" panose="02020603050405020304" pitchFamily="18" charset="0"/>
                <a:cs typeface="Times New Roman" panose="02020603050405020304" pitchFamily="18" charset="0"/>
              </a:rPr>
              <a:t>anlatın.Çocuğun</a:t>
            </a:r>
            <a:r>
              <a:rPr lang="tr-TR" sz="2000" dirty="0">
                <a:latin typeface="Times New Roman" panose="02020603050405020304" pitchFamily="18" charset="0"/>
                <a:cs typeface="Times New Roman" panose="02020603050405020304" pitchFamily="18" charset="0"/>
              </a:rPr>
              <a:t> yanında kesinlikle “şunu yemez</a:t>
            </a:r>
            <a:r>
              <a:rPr lang="tr-TR" sz="2000">
                <a:latin typeface="Times New Roman" panose="02020603050405020304" pitchFamily="18" charset="0"/>
                <a:cs typeface="Times New Roman" panose="02020603050405020304" pitchFamily="18" charset="0"/>
              </a:rPr>
              <a:t>, </a:t>
            </a:r>
            <a:r>
              <a:rPr lang="tr-TR" sz="2000" smtClean="0">
                <a:latin typeface="Times New Roman" panose="02020603050405020304" pitchFamily="18" charset="0"/>
                <a:cs typeface="Times New Roman" panose="02020603050405020304" pitchFamily="18" charset="0"/>
              </a:rPr>
              <a:t>bunu yemez</a:t>
            </a:r>
            <a:r>
              <a:rPr lang="tr-TR" sz="2000" dirty="0">
                <a:latin typeface="Times New Roman" panose="02020603050405020304" pitchFamily="18" charset="0"/>
                <a:cs typeface="Times New Roman" panose="02020603050405020304" pitchFamily="18" charset="0"/>
              </a:rPr>
              <a:t>” diye konuşmayın. Çocuğun bunu kabullenip o yiyeceği denemesini zorlaştırmış </a:t>
            </a:r>
            <a:r>
              <a:rPr lang="tr-TR" sz="2000" dirty="0" err="1">
                <a:latin typeface="Times New Roman" panose="02020603050405020304" pitchFamily="18" charset="0"/>
                <a:cs typeface="Times New Roman" panose="02020603050405020304" pitchFamily="18" charset="0"/>
              </a:rPr>
              <a:t>oluruz.Her</a:t>
            </a:r>
            <a:r>
              <a:rPr lang="tr-TR" sz="2000" dirty="0">
                <a:latin typeface="Times New Roman" panose="02020603050405020304" pitchFamily="18" charset="0"/>
                <a:cs typeface="Times New Roman" panose="02020603050405020304" pitchFamily="18" charset="0"/>
              </a:rPr>
              <a:t> canı sıkıldığında  bakkala ya da markete girmemeli. Kesinlikle yedikleri abur cubura sınır getirmelisiniz. Bunlar onun iştahını </a:t>
            </a:r>
            <a:r>
              <a:rPr lang="tr-TR" sz="2000" dirty="0" err="1">
                <a:latin typeface="Times New Roman" panose="02020603050405020304" pitchFamily="18" charset="0"/>
                <a:cs typeface="Times New Roman" panose="02020603050405020304" pitchFamily="18" charset="0"/>
              </a:rPr>
              <a:t>kesecektir.Çocuk</a:t>
            </a:r>
            <a:r>
              <a:rPr lang="tr-TR" sz="2000" dirty="0">
                <a:latin typeface="Times New Roman" panose="02020603050405020304" pitchFamily="18" charset="0"/>
                <a:cs typeface="Times New Roman" panose="02020603050405020304" pitchFamily="18" charset="0"/>
              </a:rPr>
              <a:t> eğitiminde kalıplardan kaçının, birkaç öğün az yemekle, bir tek o gün sebze yememekle, bir gün et yememekle ya da süt içmemekle çocuğun kilo kaybedebileceği ya da sağlıksız büyüyebileceği gibi yanlış bir saplantıdan kurtulun. Zorla yemek yedirme sonucu oluşacak kısır döngü içinde, çocukla aile arasında iletişimin bozulabileceğini ve sağlıksız beslenme ortamının çocukta öfke nöbetlerine sebep olabileceğini unutmayın.</a:t>
            </a:r>
          </a:p>
          <a:p>
            <a:endParaRPr lang="tr-TR" dirty="0"/>
          </a:p>
        </p:txBody>
      </p:sp>
    </p:spTree>
    <p:extLst>
      <p:ext uri="{BB962C8B-B14F-4D97-AF65-F5344CB8AC3E}">
        <p14:creationId xmlns:p14="http://schemas.microsoft.com/office/powerpoint/2010/main" val="29806882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484909"/>
            <a:ext cx="8915400" cy="5426313"/>
          </a:xfrm>
        </p:spPr>
        <p:txBody>
          <a:bodyPr>
            <a:noAutofit/>
          </a:bodyPr>
          <a:lstStyle/>
          <a:p>
            <a:pPr algn="just"/>
            <a:r>
              <a:rPr lang="tr-TR" sz="2400" b="1" dirty="0">
                <a:latin typeface="Times New Roman" panose="02020603050405020304" pitchFamily="18" charset="0"/>
                <a:cs typeface="Times New Roman" panose="02020603050405020304" pitchFamily="18" charset="0"/>
              </a:rPr>
              <a:t>Çocuğun her zaman iştahlı olamayacağını da kabul edelim.</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Böyle zamanlarda yemiyor diye telaşa kapılıp ona </a:t>
            </a:r>
            <a:r>
              <a:rPr lang="tr-TR" sz="2400" dirty="0" err="1">
                <a:latin typeface="Times New Roman" panose="02020603050405020304" pitchFamily="18" charset="0"/>
                <a:cs typeface="Times New Roman" panose="02020603050405020304" pitchFamily="18" charset="0"/>
              </a:rPr>
              <a:t>baskıuygulamayalım</a:t>
            </a:r>
            <a:r>
              <a:rPr lang="tr-TR" sz="2400" dirty="0">
                <a:latin typeface="Times New Roman" panose="02020603050405020304" pitchFamily="18" charset="0"/>
                <a:cs typeface="Times New Roman" panose="02020603050405020304" pitchFamily="18" charset="0"/>
              </a:rPr>
              <a:t>. Yoksa yemeğe karşı daha da iştahsız ve isteksiz hale </a:t>
            </a:r>
            <a:r>
              <a:rPr lang="tr-TR" sz="2400" dirty="0" err="1">
                <a:latin typeface="Times New Roman" panose="02020603050405020304" pitchFamily="18" charset="0"/>
                <a:cs typeface="Times New Roman" panose="02020603050405020304" pitchFamily="18" charset="0"/>
              </a:rPr>
              <a:t>gelecektir.Okul</a:t>
            </a:r>
            <a:r>
              <a:rPr lang="tr-TR" sz="2400" dirty="0">
                <a:latin typeface="Times New Roman" panose="02020603050405020304" pitchFamily="18" charset="0"/>
                <a:cs typeface="Times New Roman" panose="02020603050405020304" pitchFamily="18" charset="0"/>
              </a:rPr>
              <a:t> öncesi çocukların zevklerinin bir gecede değişebileceğini, çocuğun bir gün favorisi olan bir yiyeceği ertesi gün geri çevirebileceği gerçeğini doğal karşılayın. Yiyecekleri zaman zaman seçmesine izin verin. Yeni besini çocuk açken ve az miktarda verin. Çocukta herhangi bir olumsuz tepki görülmezse miktarı arttırın. Yeni bir besine alıştıktan birkaç gün sonra yeni bir besin deneyin. Daha az sevdiği yiyecekleri farklı şekillerde </a:t>
            </a:r>
            <a:r>
              <a:rPr lang="tr-TR" sz="2400" dirty="0" err="1">
                <a:latin typeface="Times New Roman" panose="02020603050405020304" pitchFamily="18" charset="0"/>
                <a:cs typeface="Times New Roman" panose="02020603050405020304" pitchFamily="18" charset="0"/>
              </a:rPr>
              <a:t>hazırlayın.Bir</a:t>
            </a:r>
            <a:r>
              <a:rPr lang="tr-TR" sz="2400" dirty="0">
                <a:latin typeface="Times New Roman" panose="02020603050405020304" pitchFamily="18" charset="0"/>
                <a:cs typeface="Times New Roman" panose="02020603050405020304" pitchFamily="18" charset="0"/>
              </a:rPr>
              <a:t> süre kararlı davrandıktan sonra pes edip çocuğun kaprisine boyun eğmek işinizi zorlaştıracak, yemek alışkanlığının yerleşmesini geciktirecektir. Kararlı davranmak, sakin olmak ve çocuğun yemek sorununu umursamıyor görünmek ise yemek saatlerini kabus olmaktan kurtaracaktır</a:t>
            </a:r>
          </a:p>
        </p:txBody>
      </p:sp>
    </p:spTree>
    <p:extLst>
      <p:ext uri="{BB962C8B-B14F-4D97-AF65-F5344CB8AC3E}">
        <p14:creationId xmlns:p14="http://schemas.microsoft.com/office/powerpoint/2010/main" val="37038979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498764"/>
            <a:ext cx="8915400" cy="5412458"/>
          </a:xfrm>
        </p:spPr>
        <p:txBody>
          <a:bodyPr>
            <a:normAutofit/>
          </a:bodyPr>
          <a:lstStyle/>
          <a:p>
            <a:r>
              <a:rPr lang="tr-TR" sz="2400" b="1" dirty="0">
                <a:solidFill>
                  <a:schemeClr val="accent1">
                    <a:lumMod val="60000"/>
                    <a:lumOff val="40000"/>
                  </a:schemeClr>
                </a:solidFill>
                <a:latin typeface="Times New Roman" panose="02020603050405020304" pitchFamily="18" charset="0"/>
                <a:cs typeface="Times New Roman" panose="02020603050405020304" pitchFamily="18" charset="0"/>
              </a:rPr>
              <a:t>TUVALET EĞİTİMİNİN </a:t>
            </a:r>
            <a:r>
              <a:rPr lang="tr-TR" sz="2400" b="1" dirty="0" smtClean="0">
                <a:solidFill>
                  <a:schemeClr val="accent1">
                    <a:lumMod val="60000"/>
                    <a:lumOff val="40000"/>
                  </a:schemeClr>
                </a:solidFill>
                <a:latin typeface="Times New Roman" panose="02020603050405020304" pitchFamily="18" charset="0"/>
                <a:cs typeface="Times New Roman" panose="02020603050405020304" pitchFamily="18" charset="0"/>
              </a:rPr>
              <a:t>KAZANDIRILMASI</a:t>
            </a:r>
          </a:p>
          <a:p>
            <a:pPr marL="0" indent="0" algn="just">
              <a:buNone/>
            </a:pP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Aileler genellikle kendi ebeveynlerinden veya arkadaş çevrelerinden gördükleri bilgilerin doğruluğunu fazla irdelemeden çocuklarının tu­valet eğitimine başlarlar. Oysa tuvalet eğitiminin zamanı ve biçimi doğ­ru seçilmediği takdirde çocuk ve aile için bir sorun kaynağı olur. Kısa sürede doğru ve sağlıklı tuvalet eğitimi verebilmek için çocuğun fizyo­lojik ve psikolojik gelişimi dikkatlice takip </a:t>
            </a:r>
            <a:r>
              <a:rPr lang="tr-TR" sz="2400" dirty="0" err="1">
                <a:latin typeface="Times New Roman" panose="02020603050405020304" pitchFamily="18" charset="0"/>
                <a:cs typeface="Times New Roman" panose="02020603050405020304" pitchFamily="18" charset="0"/>
              </a:rPr>
              <a:t>edilmelidir.Uygun</a:t>
            </a:r>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yaş eğer </a:t>
            </a:r>
            <a:r>
              <a:rPr lang="tr-TR" sz="2400" dirty="0">
                <a:latin typeface="Times New Roman" panose="02020603050405020304" pitchFamily="18" charset="0"/>
                <a:cs typeface="Times New Roman" panose="02020603050405020304" pitchFamily="18" charset="0"/>
              </a:rPr>
              <a:t>çocuğunuz 20 aylık olduysa, tuvalet eğitimine başlamak için yeterli olgunluğa ulaştığı düşünülebilir. Ancak, bazı çocuklar bu olgunluğa 18. ayda bazıları 24 ayda ulaşabilirler.</a:t>
            </a:r>
          </a:p>
        </p:txBody>
      </p:sp>
    </p:spTree>
    <p:extLst>
      <p:ext uri="{BB962C8B-B14F-4D97-AF65-F5344CB8AC3E}">
        <p14:creationId xmlns:p14="http://schemas.microsoft.com/office/powerpoint/2010/main" val="8590422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6092770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845127"/>
            <a:ext cx="8915400" cy="5066095"/>
          </a:xfrm>
        </p:spPr>
        <p:txBody>
          <a:bodyPr/>
          <a:lstStyle/>
          <a:p>
            <a:pPr algn="just"/>
            <a:r>
              <a:rPr lang="tr-TR" sz="2400" dirty="0" smtClean="0">
                <a:latin typeface="Times New Roman" panose="02020603050405020304" pitchFamily="18" charset="0"/>
                <a:cs typeface="Times New Roman" panose="02020603050405020304" pitchFamily="18" charset="0"/>
              </a:rPr>
              <a:t>Çocuğunuzun </a:t>
            </a:r>
            <a:r>
              <a:rPr lang="tr-TR" sz="2400" dirty="0">
                <a:latin typeface="Times New Roman" panose="02020603050405020304" pitchFamily="18" charset="0"/>
                <a:cs typeface="Times New Roman" panose="02020603050405020304" pitchFamily="18" charset="0"/>
              </a:rPr>
              <a:t>bezleri bırakıp tuvaleti kullanmaya başlayacağı gün, onun için çok önemli bir </a:t>
            </a:r>
            <a:r>
              <a:rPr lang="tr-TR" sz="2400" dirty="0" err="1">
                <a:latin typeface="Times New Roman" panose="02020603050405020304" pitchFamily="18" charset="0"/>
                <a:cs typeface="Times New Roman" panose="02020603050405020304" pitchFamily="18" charset="0"/>
              </a:rPr>
              <a:t>gündür.Bütün</a:t>
            </a:r>
            <a:r>
              <a:rPr lang="tr-TR" sz="2400" dirty="0">
                <a:latin typeface="Times New Roman" panose="02020603050405020304" pitchFamily="18" charset="0"/>
                <a:cs typeface="Times New Roman" panose="02020603050405020304" pitchFamily="18" charset="0"/>
              </a:rPr>
              <a:t> bu hazırlıklar tamamlandıktan sonra, ona; "Bebek bezleri­ne artık ihtiyacınız olmadığını" anlatın. Uygulamayı yapacağınız gün­den en az iki-üç gün önce, "bezlerden ayrılacağınızı" söyleyin. Son gün: "Yarın önemli bir gün. Artık benim çocuğum büyüyor, bezlerini kaldı­rıyoruz ve annesi, babası ve kardeşi </a:t>
            </a:r>
            <a:r>
              <a:rPr lang="tr-TR" sz="2400" dirty="0" smtClean="0">
                <a:latin typeface="Times New Roman" panose="02020603050405020304" pitchFamily="18" charset="0"/>
                <a:cs typeface="Times New Roman" panose="02020603050405020304" pitchFamily="18" charset="0"/>
              </a:rPr>
              <a:t> gibi </a:t>
            </a:r>
            <a:r>
              <a:rPr lang="tr-TR" sz="2400" dirty="0">
                <a:latin typeface="Times New Roman" panose="02020603050405020304" pitchFamily="18" charset="0"/>
                <a:cs typeface="Times New Roman" panose="02020603050405020304" pitchFamily="18" charset="0"/>
              </a:rPr>
              <a:t>o da bizlerle tuvaleti kul­lanacak," diye aile içinde </a:t>
            </a:r>
            <a:r>
              <a:rPr lang="tr-TR" sz="2400" dirty="0" err="1">
                <a:latin typeface="Times New Roman" panose="02020603050405020304" pitchFamily="18" charset="0"/>
                <a:cs typeface="Times New Roman" panose="02020603050405020304" pitchFamily="18" charset="0"/>
              </a:rPr>
              <a:t>konuşun.Uygulamanın</a:t>
            </a:r>
            <a:r>
              <a:rPr lang="tr-TR" sz="2400" dirty="0">
                <a:latin typeface="Times New Roman" panose="02020603050405020304" pitchFamily="18" charset="0"/>
                <a:cs typeface="Times New Roman" panose="02020603050405020304" pitchFamily="18" charset="0"/>
              </a:rPr>
              <a:t> olacağı gün kendinizin ve evin sakin bir havada ol­ması için uygun düzenlemeleri </a:t>
            </a:r>
            <a:r>
              <a:rPr lang="tr-TR" sz="2400" dirty="0" err="1">
                <a:latin typeface="Times New Roman" panose="02020603050405020304" pitchFamily="18" charset="0"/>
                <a:cs typeface="Times New Roman" panose="02020603050405020304" pitchFamily="18" charset="0"/>
              </a:rPr>
              <a:t>yapın.Sabah</a:t>
            </a:r>
            <a:r>
              <a:rPr lang="tr-TR" sz="2400" dirty="0">
                <a:latin typeface="Times New Roman" panose="02020603050405020304" pitchFamily="18" charset="0"/>
                <a:cs typeface="Times New Roman" panose="02020603050405020304" pitchFamily="18" charset="0"/>
              </a:rPr>
              <a:t> kalkınca bezlerini </a:t>
            </a:r>
            <a:r>
              <a:rPr lang="tr-TR" sz="2400" dirty="0" err="1">
                <a:latin typeface="Times New Roman" panose="02020603050405020304" pitchFamily="18" charset="0"/>
                <a:cs typeface="Times New Roman" panose="02020603050405020304" pitchFamily="18" charset="0"/>
              </a:rPr>
              <a:t>açın.Kirli</a:t>
            </a:r>
            <a:r>
              <a:rPr lang="tr-TR" sz="2400" dirty="0">
                <a:latin typeface="Times New Roman" panose="02020603050405020304" pitchFamily="18" charset="0"/>
                <a:cs typeface="Times New Roman" panose="02020603050405020304" pitchFamily="18" charset="0"/>
              </a:rPr>
              <a:t> olanların artık son olduğunu söyleyerek çocuğunuzla birlik­te temizleneceği yere </a:t>
            </a:r>
            <a:r>
              <a:rPr lang="tr-TR" sz="2400" dirty="0" err="1">
                <a:latin typeface="Times New Roman" panose="02020603050405020304" pitchFamily="18" charset="0"/>
                <a:cs typeface="Times New Roman" panose="02020603050405020304" pitchFamily="18" charset="0"/>
              </a:rPr>
              <a:t>bırakın.Temiz</a:t>
            </a:r>
            <a:r>
              <a:rPr lang="tr-TR" sz="2400" dirty="0">
                <a:latin typeface="Times New Roman" panose="02020603050405020304" pitchFamily="18" charset="0"/>
                <a:cs typeface="Times New Roman" panose="02020603050405020304" pitchFamily="18" charset="0"/>
              </a:rPr>
              <a:t> ve yeni külotunu "Bu artık hep kuru kalacak, diyerek giy­mesine yardımcı olun.</a:t>
            </a:r>
          </a:p>
          <a:p>
            <a:endParaRPr lang="tr-TR" dirty="0"/>
          </a:p>
        </p:txBody>
      </p:sp>
    </p:spTree>
    <p:extLst>
      <p:ext uri="{BB962C8B-B14F-4D97-AF65-F5344CB8AC3E}">
        <p14:creationId xmlns:p14="http://schemas.microsoft.com/office/powerpoint/2010/main" val="22201020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1149927"/>
            <a:ext cx="8915400" cy="4761295"/>
          </a:xfrm>
        </p:spPr>
        <p:txBody>
          <a:bodyPr>
            <a:normAutofit/>
          </a:bodyPr>
          <a:lstStyle/>
          <a:p>
            <a:pPr algn="just"/>
            <a:r>
              <a:rPr lang="tr-TR" sz="2000" dirty="0" smtClean="0">
                <a:latin typeface="Times New Roman" panose="02020603050405020304" pitchFamily="18" charset="0"/>
                <a:cs typeface="Times New Roman" panose="02020603050405020304" pitchFamily="18" charset="0"/>
              </a:rPr>
              <a:t>Çocuğunuzla birlikte </a:t>
            </a:r>
            <a:r>
              <a:rPr lang="tr-TR" sz="2000" dirty="0">
                <a:latin typeface="Times New Roman" panose="02020603050405020304" pitchFamily="18" charset="0"/>
                <a:cs typeface="Times New Roman" panose="02020603050405020304" pitchFamily="18" charset="0"/>
              </a:rPr>
              <a:t>tuvalete gidin: "Benim vardı yaptım. Bak kardeşinin de gelmiş yapıyor," diye örnekledikten sonra; ‘ Senin de çişin geldi mi?" diye sorun. Cevap "evet" ise, tuvalete oturmasını sağlayın. Cevap "hayır" ise, "Çişin gelince tuvalete tekrar geleceğiz," de­yin</a:t>
            </a:r>
            <a:r>
              <a:rPr lang="tr-TR" sz="2000" dirty="0" smtClean="0">
                <a:latin typeface="Times New Roman" panose="02020603050405020304" pitchFamily="18" charset="0"/>
                <a:cs typeface="Times New Roman" panose="02020603050405020304" pitchFamily="18" charset="0"/>
              </a:rPr>
              <a:t>. Çocuğun </a:t>
            </a:r>
            <a:r>
              <a:rPr lang="tr-TR" sz="2000" dirty="0">
                <a:latin typeface="Times New Roman" panose="02020603050405020304" pitchFamily="18" charset="0"/>
                <a:cs typeface="Times New Roman" panose="02020603050405020304" pitchFamily="18" charset="0"/>
              </a:rPr>
              <a:t>odasına dönüp, çekmecesindeki temiz olan bezleri bir­likte toplayarak bir torbaya koyun ve "artık kullanmayacağınız bu malzemenin bir işe yaramayacağını" tekrar ederek ortadan kaldırın</a:t>
            </a:r>
            <a:r>
              <a:rPr lang="tr-TR" sz="2000" dirty="0" smtClean="0">
                <a:latin typeface="Times New Roman" panose="02020603050405020304" pitchFamily="18" charset="0"/>
                <a:cs typeface="Times New Roman" panose="02020603050405020304" pitchFamily="18" charset="0"/>
              </a:rPr>
              <a:t>. O </a:t>
            </a:r>
            <a:r>
              <a:rPr lang="tr-TR" sz="2000" dirty="0">
                <a:latin typeface="Times New Roman" panose="02020603050405020304" pitchFamily="18" charset="0"/>
                <a:cs typeface="Times New Roman" panose="02020603050405020304" pitchFamily="18" charset="0"/>
              </a:rPr>
              <a:t>gün, her 45 dakikada bir tuvaleti </a:t>
            </a:r>
            <a:r>
              <a:rPr lang="tr-TR" sz="2000" dirty="0" err="1">
                <a:latin typeface="Times New Roman" panose="02020603050405020304" pitchFamily="18" charset="0"/>
                <a:cs typeface="Times New Roman" panose="02020603050405020304" pitchFamily="18" charset="0"/>
              </a:rPr>
              <a:t>hatırlatın.Öğle</a:t>
            </a:r>
            <a:r>
              <a:rPr lang="tr-TR" sz="2000" dirty="0">
                <a:latin typeface="Times New Roman" panose="02020603050405020304" pitchFamily="18" charset="0"/>
                <a:cs typeface="Times New Roman" panose="02020603050405020304" pitchFamily="18" charset="0"/>
              </a:rPr>
              <a:t> uykusuna yatmadan önce çişini </a:t>
            </a:r>
            <a:r>
              <a:rPr lang="tr-TR" sz="2000" dirty="0" err="1">
                <a:latin typeface="Times New Roman" panose="02020603050405020304" pitchFamily="18" charset="0"/>
                <a:cs typeface="Times New Roman" panose="02020603050405020304" pitchFamily="18" charset="0"/>
              </a:rPr>
              <a:t>yaptırın.O</a:t>
            </a:r>
            <a:r>
              <a:rPr lang="tr-TR" sz="2000" dirty="0">
                <a:latin typeface="Times New Roman" panose="02020603050405020304" pitchFamily="18" charset="0"/>
                <a:cs typeface="Times New Roman" panose="02020603050405020304" pitchFamily="18" charset="0"/>
              </a:rPr>
              <a:t> akşam yemekten sonra yatarken tuvalete gitmesini sağlayın. Bu, muhtemelen yedi buçuk, sekiz buçuk arasında bir saat </a:t>
            </a:r>
            <a:r>
              <a:rPr lang="tr-TR" sz="2000" dirty="0" err="1">
                <a:latin typeface="Times New Roman" panose="02020603050405020304" pitchFamily="18" charset="0"/>
                <a:cs typeface="Times New Roman" panose="02020603050405020304" pitchFamily="18" charset="0"/>
              </a:rPr>
              <a:t>ola­caktır.Daha</a:t>
            </a:r>
            <a:r>
              <a:rPr lang="tr-TR" sz="2000" dirty="0">
                <a:latin typeface="Times New Roman" panose="02020603050405020304" pitchFamily="18" charset="0"/>
                <a:cs typeface="Times New Roman" panose="02020603050405020304" pitchFamily="18" charset="0"/>
              </a:rPr>
              <a:t> sonra arası kendiniz yatarken onu bir kere daha tu­valete kaldırın. Sabaha karşı üç-dört sıralarında bir daha </a:t>
            </a:r>
            <a:r>
              <a:rPr lang="tr-TR" sz="2000" dirty="0" err="1">
                <a:latin typeface="Times New Roman" panose="02020603050405020304" pitchFamily="18" charset="0"/>
                <a:cs typeface="Times New Roman" panose="02020603050405020304" pitchFamily="18" charset="0"/>
              </a:rPr>
              <a:t>götü­rün.Sabaha</a:t>
            </a:r>
            <a:r>
              <a:rPr lang="tr-TR" sz="2000" dirty="0">
                <a:latin typeface="Times New Roman" panose="02020603050405020304" pitchFamily="18" charset="0"/>
                <a:cs typeface="Times New Roman" panose="02020603050405020304" pitchFamily="18" charset="0"/>
              </a:rPr>
              <a:t> karşı tuvalete götürme ihtiyacı bu eğitim olgunluğu­na gelmiş çocuklar için 1-2 gece ile 6-7 gece arasında devam eder.</a:t>
            </a:r>
          </a:p>
        </p:txBody>
      </p:sp>
    </p:spTree>
    <p:extLst>
      <p:ext uri="{BB962C8B-B14F-4D97-AF65-F5344CB8AC3E}">
        <p14:creationId xmlns:p14="http://schemas.microsoft.com/office/powerpoint/2010/main" val="149029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sz="2400" dirty="0">
                <a:latin typeface="Times New Roman" panose="02020603050405020304" pitchFamily="18" charset="0"/>
                <a:cs typeface="Times New Roman" panose="02020603050405020304" pitchFamily="18" charset="0"/>
              </a:rPr>
              <a:t>Çocuklar, anne-babaları kaygılı oldukça daha fazla kaygılanır. Bu nedenle çocuğunuzu ve kendinizi okula hazırlamalısınız. O artık büyüdü ve ilkokula başlamaya hazır. Kendi ayaklarının üzerinde durur ve başına bir şey gelmeden evine geri dönebilir.</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Siz çocuğunuza güvenirseniz onun da kendine olan güvenini arttırırsınız ve böylece sizden daha kolay ayrılır</a:t>
            </a:r>
            <a:r>
              <a:rPr lang="tr-TR" sz="2400" dirty="0" smtClean="0">
                <a:latin typeface="Times New Roman" panose="02020603050405020304" pitchFamily="18" charset="0"/>
                <a:cs typeface="Times New Roman" panose="02020603050405020304" pitchFamily="18" charset="0"/>
              </a:rPr>
              <a:t>.</a:t>
            </a:r>
          </a:p>
          <a:p>
            <a:endParaRPr lang="tr-TR" dirty="0"/>
          </a:p>
        </p:txBody>
      </p:sp>
    </p:spTree>
    <p:extLst>
      <p:ext uri="{BB962C8B-B14F-4D97-AF65-F5344CB8AC3E}">
        <p14:creationId xmlns:p14="http://schemas.microsoft.com/office/powerpoint/2010/main" val="969365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836" y="0"/>
            <a:ext cx="12081164" cy="6857999"/>
          </a:xfrm>
        </p:spPr>
      </p:pic>
    </p:spTree>
    <p:extLst>
      <p:ext uri="{BB962C8B-B14F-4D97-AF65-F5344CB8AC3E}">
        <p14:creationId xmlns:p14="http://schemas.microsoft.com/office/powerpoint/2010/main" val="669765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720436"/>
            <a:ext cx="8915400" cy="5190786"/>
          </a:xfrm>
        </p:spPr>
        <p:txBody>
          <a:bodyPr>
            <a:normAutofit/>
          </a:bodyPr>
          <a:lstStyle/>
          <a:p>
            <a:pPr algn="just"/>
            <a:r>
              <a:rPr lang="tr-TR" sz="2000" dirty="0">
                <a:latin typeface="Times New Roman" panose="02020603050405020304" pitchFamily="18" charset="0"/>
                <a:cs typeface="Times New Roman" panose="02020603050405020304" pitchFamily="18" charset="0"/>
              </a:rPr>
              <a:t>Okullar açılmadan çocuğunuzla birlikte gideceği okulu ziyaret edebilir, gelecekteki günlerde neler olabileceği ile ilgili onunla konuşarak, hayal kurarak onun merak etmesini sağlayabilirsiniz. Böylece çocuğunuz hem okula aşina olarak başlayacaktır hem de kendini daha güvende hissedecektir. İlk gün önemlidir. Onu sınıf öğretmenine teslim ettikten sonra sınıf öğretmeni ne diyorsa onu yapmanızda yarar var</a:t>
            </a:r>
            <a:r>
              <a:rPr lang="tr-TR" sz="2000" dirty="0" smtClean="0">
                <a:latin typeface="Times New Roman" panose="02020603050405020304" pitchFamily="18" charset="0"/>
                <a:cs typeface="Times New Roman" panose="02020603050405020304" pitchFamily="18" charset="0"/>
              </a:rPr>
              <a:t>.</a:t>
            </a:r>
          </a:p>
          <a:p>
            <a:pPr marL="0" indent="0" algn="just">
              <a:buNone/>
            </a:pPr>
            <a:endParaRPr lang="tr-TR" sz="2000" dirty="0" smtClean="0">
              <a:latin typeface="Times New Roman" panose="02020603050405020304" pitchFamily="18" charset="0"/>
              <a:cs typeface="Times New Roman" panose="02020603050405020304" pitchFamily="18" charset="0"/>
            </a:endParaRPr>
          </a:p>
          <a:p>
            <a:pPr algn="just"/>
            <a:r>
              <a:rPr lang="tr-TR" sz="2000" dirty="0" smtClean="0">
                <a:latin typeface="Times New Roman" panose="02020603050405020304" pitchFamily="18" charset="0"/>
                <a:cs typeface="Times New Roman" panose="02020603050405020304" pitchFamily="18" charset="0"/>
              </a:rPr>
              <a:t>Tekrar </a:t>
            </a:r>
            <a:r>
              <a:rPr lang="tr-TR" sz="2000" dirty="0">
                <a:latin typeface="Times New Roman" panose="02020603050405020304" pitchFamily="18" charset="0"/>
                <a:cs typeface="Times New Roman" panose="02020603050405020304" pitchFamily="18" charset="0"/>
              </a:rPr>
              <a:t>tekrar geri dönüp sarılmak, ağlıyorsa onunla birlikte ağlamak ya da sınıftan çıkmamak işe yaramayacak tam tersine çocuğunuz daha da kaygılanacaktır.</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Çocuğunuz ertesi gün okula gitmek istemeyebilir, ağlayarak sizden ayrılmak istemeyebilir. Bu durumda yapılacak tek şey onu alıp mutlaka okula getirmektir. </a:t>
            </a:r>
          </a:p>
        </p:txBody>
      </p:sp>
    </p:spTree>
    <p:extLst>
      <p:ext uri="{BB962C8B-B14F-4D97-AF65-F5344CB8AC3E}">
        <p14:creationId xmlns:p14="http://schemas.microsoft.com/office/powerpoint/2010/main" val="1198562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chemeClr val="accent1">
                    <a:lumMod val="60000"/>
                    <a:lumOff val="40000"/>
                  </a:schemeClr>
                </a:solidFill>
                <a:latin typeface="Times New Roman" panose="02020603050405020304" pitchFamily="18" charset="0"/>
                <a:cs typeface="Times New Roman" panose="02020603050405020304" pitchFamily="18" charset="0"/>
              </a:rPr>
              <a:t>ÇOCUĞUN SORUMLULUK BİLİNCİ KAZANMASI</a:t>
            </a:r>
            <a:endParaRPr lang="tr-TR" b="1"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rmAutofit/>
          </a:bodyPr>
          <a:lstStyle/>
          <a:p>
            <a:r>
              <a:rPr lang="tr-TR" sz="2800" b="1" dirty="0">
                <a:solidFill>
                  <a:schemeClr val="accent1">
                    <a:lumMod val="60000"/>
                    <a:lumOff val="40000"/>
                  </a:schemeClr>
                </a:solidFill>
                <a:latin typeface="Times New Roman" panose="02020603050405020304" pitchFamily="18" charset="0"/>
                <a:cs typeface="Times New Roman" panose="02020603050405020304" pitchFamily="18" charset="0"/>
              </a:rPr>
              <a:t>Çocuklara sorumluluk bilinci nasıl aşılanır?</a:t>
            </a:r>
            <a:endParaRPr lang="tr-TR" sz="2800" dirty="0">
              <a:solidFill>
                <a:schemeClr val="accent1">
                  <a:lumMod val="60000"/>
                  <a:lumOff val="40000"/>
                </a:schemeClr>
              </a:solidFill>
              <a:latin typeface="Times New Roman" panose="02020603050405020304" pitchFamily="18" charset="0"/>
              <a:cs typeface="Times New Roman" panose="02020603050405020304" pitchFamily="18" charset="0"/>
            </a:endParaRPr>
          </a:p>
          <a:p>
            <a:r>
              <a:rPr lang="tr-TR" sz="2800" b="1" dirty="0">
                <a:solidFill>
                  <a:schemeClr val="accent1">
                    <a:lumMod val="60000"/>
                    <a:lumOff val="40000"/>
                  </a:schemeClr>
                </a:solidFill>
                <a:latin typeface="Times New Roman" panose="02020603050405020304" pitchFamily="18" charset="0"/>
                <a:cs typeface="Times New Roman" panose="02020603050405020304" pitchFamily="18" charset="0"/>
              </a:rPr>
              <a:t>Çocuklarda sorumluluk hissi</a:t>
            </a:r>
            <a:endParaRPr lang="tr-TR" sz="2800" dirty="0">
              <a:solidFill>
                <a:schemeClr val="accent1">
                  <a:lumMod val="60000"/>
                  <a:lumOff val="40000"/>
                </a:schemeClr>
              </a:solidFill>
              <a:latin typeface="Times New Roman" panose="02020603050405020304" pitchFamily="18" charset="0"/>
              <a:cs typeface="Times New Roman" panose="02020603050405020304" pitchFamily="18" charset="0"/>
            </a:endParaRPr>
          </a:p>
          <a:p>
            <a:pPr algn="just"/>
            <a:r>
              <a:rPr lang="tr-TR" sz="2800" dirty="0">
                <a:latin typeface="Times New Roman" panose="02020603050405020304" pitchFamily="18" charset="0"/>
                <a:cs typeface="Times New Roman" panose="02020603050405020304" pitchFamily="18" charset="0"/>
              </a:rPr>
              <a:t>Sorumluluk, başarıyı ve mutluluğu etkileyen en önemli kişilik özelliklerinden biridir şüphesiz… Dolayısıyla çocuğunun sorumluluk sahibi olması için her anne-baba elinden geleni yapmalıdır. Peki bu çocuklara nasıl beceri kazandırılabilir? </a:t>
            </a:r>
          </a:p>
        </p:txBody>
      </p:sp>
    </p:spTree>
    <p:extLst>
      <p:ext uri="{BB962C8B-B14F-4D97-AF65-F5344CB8AC3E}">
        <p14:creationId xmlns:p14="http://schemas.microsoft.com/office/powerpoint/2010/main" val="845501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374073"/>
            <a:ext cx="8915400" cy="5537149"/>
          </a:xfrm>
        </p:spPr>
        <p:txBody>
          <a:bodyPr>
            <a:normAutofit lnSpcReduction="10000"/>
          </a:bodyPr>
          <a:lstStyle/>
          <a:p>
            <a:r>
              <a:rPr lang="tr-TR" sz="2400" b="1" dirty="0">
                <a:solidFill>
                  <a:schemeClr val="accent1">
                    <a:lumMod val="60000"/>
                    <a:lumOff val="40000"/>
                  </a:schemeClr>
                </a:solidFill>
                <a:latin typeface="Times New Roman" panose="02020603050405020304" pitchFamily="18" charset="0"/>
                <a:cs typeface="Times New Roman" panose="02020603050405020304" pitchFamily="18" charset="0"/>
              </a:rPr>
              <a:t>Sorumluluk becerisi nasıl kazanılır?</a:t>
            </a:r>
            <a:endParaRPr lang="tr-TR" sz="2400" dirty="0">
              <a:solidFill>
                <a:schemeClr val="accent1">
                  <a:lumMod val="60000"/>
                  <a:lumOff val="40000"/>
                </a:schemeClr>
              </a:solidFill>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Çocuklara sorumluluk duygusunu kazandırabilmek için, gelişim dönemleri ve özellikleri hakkında bilgi sahibi olmak en önemli noktadır. Çocuklarınız hangi yaşta, neyi yapabilirler? Bu sorunun cevabını verebilmek için hem onların bulunduğu yaş döneminin genel gelişim özelliklerini bilmeli hem de çocuğunuzun beceri düzeyi hakkında bol bol gözlem yaparak bilgi sahibi olmalısınız. </a:t>
            </a:r>
            <a:endParaRPr lang="tr-TR" sz="2400" dirty="0" smtClean="0">
              <a:latin typeface="Times New Roman" panose="02020603050405020304" pitchFamily="18" charset="0"/>
              <a:cs typeface="Times New Roman" panose="02020603050405020304" pitchFamily="18" charset="0"/>
            </a:endParaRPr>
          </a:p>
          <a:p>
            <a:pPr marL="0" indent="0" algn="just">
              <a:buNone/>
            </a:pPr>
            <a:endParaRPr lang="tr-TR" sz="2400" dirty="0" smtClean="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Küçük </a:t>
            </a:r>
            <a:r>
              <a:rPr lang="tr-TR" sz="2400" dirty="0">
                <a:latin typeface="Times New Roman" panose="02020603050405020304" pitchFamily="18" charset="0"/>
                <a:cs typeface="Times New Roman" panose="02020603050405020304" pitchFamily="18" charset="0"/>
              </a:rPr>
              <a:t>yaşlardan itibaren sorumluluk duygusu gelişimini desteklemek için dikkat etmeniz gereken önemli noktalar var: Öncelikle bu beceriyi kazandıysa, çocuklarınızın artık o beceriyi her zaman sergileyebileceklerini unutmayın. Size düşen görev buna fırsat vermek ve çocuğunuzu bu noktada destekleyerek beceriyi geliştirme noktasında teşvik etmek. </a:t>
            </a:r>
          </a:p>
        </p:txBody>
      </p:sp>
    </p:spTree>
    <p:extLst>
      <p:ext uri="{BB962C8B-B14F-4D97-AF65-F5344CB8AC3E}">
        <p14:creationId xmlns:p14="http://schemas.microsoft.com/office/powerpoint/2010/main" val="3339081213"/>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134</TotalTime>
  <Words>1974</Words>
  <Application>Microsoft Office PowerPoint</Application>
  <PresentationFormat>Geniş ekran</PresentationFormat>
  <Paragraphs>82</Paragraphs>
  <Slides>47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47</vt:i4>
      </vt:variant>
    </vt:vector>
  </HeadingPairs>
  <TitlesOfParts>
    <vt:vector size="52" baseType="lpstr">
      <vt:lpstr>Arial</vt:lpstr>
      <vt:lpstr>Century Gothic</vt:lpstr>
      <vt:lpstr>Times New Roman</vt:lpstr>
      <vt:lpstr>Wingdings 3</vt:lpstr>
      <vt:lpstr>Duman</vt:lpstr>
      <vt:lpstr>ÇOCUĞUN OKULA UYUMUNUN DESTEKLENMESİ</vt:lpstr>
      <vt:lpstr>ÇOCUĞUN OKULA UYUMUNUN DESTEKLENMESİ</vt:lpstr>
      <vt:lpstr>PowerPoint Sunusu</vt:lpstr>
      <vt:lpstr>PowerPoint Sunusu</vt:lpstr>
      <vt:lpstr>PowerPoint Sunusu</vt:lpstr>
      <vt:lpstr>PowerPoint Sunusu</vt:lpstr>
      <vt:lpstr>PowerPoint Sunusu</vt:lpstr>
      <vt:lpstr>ÇOCUĞUN SORUMLULUK BİLİNCİ KAZANMASI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3-6 YAŞ DÖNEMİNDEKİ TEMEL UYKU-YEMEK YEME-TUVALET EĞİTİMİ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GELISIM-FASTZEI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Gelisim</dc:creator>
  <cp:lastModifiedBy>Gelisim</cp:lastModifiedBy>
  <cp:revision>56</cp:revision>
  <dcterms:created xsi:type="dcterms:W3CDTF">2018-11-13T17:35:30Z</dcterms:created>
  <dcterms:modified xsi:type="dcterms:W3CDTF">2018-11-14T02:02:34Z</dcterms:modified>
</cp:coreProperties>
</file>